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9" r:id="rId4"/>
    <p:sldId id="260" r:id="rId5"/>
    <p:sldId id="261" r:id="rId6"/>
    <p:sldId id="316" r:id="rId7"/>
    <p:sldId id="262" r:id="rId8"/>
    <p:sldId id="263" r:id="rId9"/>
    <p:sldId id="264" r:id="rId10"/>
    <p:sldId id="317" r:id="rId11"/>
    <p:sldId id="318" r:id="rId12"/>
    <p:sldId id="319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320" r:id="rId23"/>
    <p:sldId id="275" r:id="rId24"/>
    <p:sldId id="276" r:id="rId25"/>
    <p:sldId id="277" r:id="rId26"/>
    <p:sldId id="321" r:id="rId27"/>
    <p:sldId id="278" r:id="rId28"/>
    <p:sldId id="279" r:id="rId29"/>
    <p:sldId id="280" r:id="rId30"/>
    <p:sldId id="322" r:id="rId31"/>
    <p:sldId id="281" r:id="rId32"/>
    <p:sldId id="282" r:id="rId33"/>
    <p:sldId id="323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15620"/>
    <p:restoredTop sz="94660"/>
  </p:normalViewPr>
  <p:slideViewPr>
    <p:cSldViewPr>
      <p:cViewPr>
        <p:scale>
          <a:sx n="80" d="100"/>
          <a:sy n="80" d="100"/>
        </p:scale>
        <p:origin x="-102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92EEA6-1FDA-4788-8445-9DA1E90F9A4C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FC8C3-6370-4043-8BF8-E4AA26FD0CD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</a:t>
            </a:r>
            <a:endParaRPr lang="en-US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FC8C3-6370-4043-8BF8-E4AA26FD0CD9}" type="slidenum">
              <a:rPr lang="en-US" smtClean="0"/>
              <a:t>33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5643-578D-454D-890C-CB8DAF66B7A8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EE3-433E-4F24-A478-D9B26590C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5643-578D-454D-890C-CB8DAF66B7A8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EE3-433E-4F24-A478-D9B26590C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5643-578D-454D-890C-CB8DAF66B7A8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EE3-433E-4F24-A478-D9B26590C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Τίτλος, Clip Art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ClipArt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29F80B6-1410-46BC-A8F3-0465FE91DA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5643-578D-454D-890C-CB8DAF66B7A8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EE3-433E-4F24-A478-D9B26590C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5643-578D-454D-890C-CB8DAF66B7A8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EE3-433E-4F24-A478-D9B26590C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5643-578D-454D-890C-CB8DAF66B7A8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EE3-433E-4F24-A478-D9B26590C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5643-578D-454D-890C-CB8DAF66B7A8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EE3-433E-4F24-A478-D9B26590C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5643-578D-454D-890C-CB8DAF66B7A8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EE3-433E-4F24-A478-D9B26590C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5643-578D-454D-890C-CB8DAF66B7A8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EE3-433E-4F24-A478-D9B26590C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5643-578D-454D-890C-CB8DAF66B7A8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EE3-433E-4F24-A478-D9B26590C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5643-578D-454D-890C-CB8DAF66B7A8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EE3-433E-4F24-A478-D9B26590C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15643-578D-454D-890C-CB8DAF66B7A8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516EE3-433E-4F24-A478-D9B26590C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Word_97_-_2003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1331640" y="116632"/>
            <a:ext cx="65618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l-GR" sz="2400" b="1" spc="1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Φωτοδυναμική</a:t>
            </a:r>
            <a:r>
              <a:rPr lang="el-GR" sz="2400" b="1" spc="1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Θεραπεία</a:t>
            </a:r>
            <a:endParaRPr lang="en-US" sz="2400" b="1" spc="1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- Ορθογώνιο"/>
          <p:cNvSpPr/>
          <p:nvPr/>
        </p:nvSpPr>
        <p:spPr>
          <a:xfrm>
            <a:off x="107504" y="620688"/>
            <a:ext cx="8964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Η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φωτοδυναμική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θεραπεία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(Photodynamic therapy, PDT) 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περιλαμβάνει τη χορήγηση ενός φαρμάκου το οποίο είναι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φωτοευαισθητοποιητής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και τη χρήση ακτινοβολίας ορισμένου μήκους κύματος. Η ακτινοβόληση οδηγεί στην παραγωγή διαφόρων διεγερμένων  οξυγονούχων ενώσεων που σκοτώνουν τα άρρωστα κύτταρα.</a:t>
            </a:r>
            <a:endParaRPr lang="en-US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8424936" cy="4750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827088" y="0"/>
            <a:ext cx="7467600" cy="762000"/>
          </a:xfrm>
        </p:spPr>
        <p:txBody>
          <a:bodyPr/>
          <a:lstStyle/>
          <a:p>
            <a:r>
              <a:rPr lang="en-US" sz="2800"/>
              <a:t>Photophysics</a:t>
            </a:r>
            <a:r>
              <a:rPr lang="de-DE" sz="2800"/>
              <a:t> (Jablonski)</a:t>
            </a:r>
          </a:p>
        </p:txBody>
      </p:sp>
      <p:graphicFrame>
        <p:nvGraphicFramePr>
          <p:cNvPr id="40963" name="Object 1027"/>
          <p:cNvGraphicFramePr>
            <a:graphicFrameLocks noChangeAspect="1"/>
          </p:cNvGraphicFramePr>
          <p:nvPr>
            <p:ph idx="1"/>
          </p:nvPr>
        </p:nvGraphicFramePr>
        <p:xfrm>
          <a:off x="533400" y="777875"/>
          <a:ext cx="5867400" cy="4191000"/>
        </p:xfrm>
        <a:graphic>
          <a:graphicData uri="http://schemas.openxmlformats.org/presentationml/2006/ole">
            <p:oleObj spid="_x0000_s28674" r:id="rId3" imgW="5986800" imgH="4025880" progId="">
              <p:embed/>
            </p:oleObj>
          </a:graphicData>
        </a:graphic>
      </p:graphicFrame>
      <p:sp>
        <p:nvSpPr>
          <p:cNvPr id="40965" name="Rectangle 1029"/>
          <p:cNvSpPr>
            <a:spLocks noChangeArrowheads="1"/>
          </p:cNvSpPr>
          <p:nvPr/>
        </p:nvSpPr>
        <p:spPr bwMode="auto">
          <a:xfrm>
            <a:off x="5943600" y="4191000"/>
            <a:ext cx="1981200" cy="1676400"/>
          </a:xfrm>
          <a:prstGeom prst="rect">
            <a:avLst/>
          </a:prstGeom>
          <a:solidFill>
            <a:schemeClr val="bg1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66" name="Rectangle 1030"/>
          <p:cNvSpPr>
            <a:spLocks noChangeArrowheads="1"/>
          </p:cNvSpPr>
          <p:nvPr/>
        </p:nvSpPr>
        <p:spPr bwMode="auto">
          <a:xfrm>
            <a:off x="3048000" y="692150"/>
            <a:ext cx="2971800" cy="3905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67" name="Oval 1031"/>
          <p:cNvSpPr>
            <a:spLocks noChangeArrowheads="1"/>
          </p:cNvSpPr>
          <p:nvPr/>
        </p:nvSpPr>
        <p:spPr bwMode="auto">
          <a:xfrm>
            <a:off x="5638800" y="1006475"/>
            <a:ext cx="304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68" name="Rectangle 1032"/>
          <p:cNvSpPr>
            <a:spLocks noChangeArrowheads="1"/>
          </p:cNvSpPr>
          <p:nvPr/>
        </p:nvSpPr>
        <p:spPr bwMode="auto">
          <a:xfrm>
            <a:off x="3733800" y="4419600"/>
            <a:ext cx="3124200" cy="15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72" name="Oval 1036"/>
          <p:cNvSpPr>
            <a:spLocks noChangeArrowheads="1"/>
          </p:cNvSpPr>
          <p:nvPr/>
        </p:nvSpPr>
        <p:spPr bwMode="auto">
          <a:xfrm>
            <a:off x="3962400" y="3673475"/>
            <a:ext cx="1524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73" name="Oval 1037"/>
          <p:cNvSpPr>
            <a:spLocks noChangeArrowheads="1"/>
          </p:cNvSpPr>
          <p:nvPr/>
        </p:nvSpPr>
        <p:spPr bwMode="auto">
          <a:xfrm>
            <a:off x="4953000" y="2759075"/>
            <a:ext cx="2895600" cy="1600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76" name="Text Box 1040"/>
          <p:cNvSpPr txBox="1">
            <a:spLocks noChangeArrowheads="1"/>
          </p:cNvSpPr>
          <p:nvPr/>
        </p:nvSpPr>
        <p:spPr bwMode="auto">
          <a:xfrm>
            <a:off x="4572000" y="2606675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/>
          </a:p>
        </p:txBody>
      </p:sp>
      <p:sp>
        <p:nvSpPr>
          <p:cNvPr id="40977" name="Rectangle 1041"/>
          <p:cNvSpPr>
            <a:spLocks noChangeArrowheads="1"/>
          </p:cNvSpPr>
          <p:nvPr/>
        </p:nvSpPr>
        <p:spPr bwMode="auto">
          <a:xfrm>
            <a:off x="3276600" y="2073275"/>
            <a:ext cx="7620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78" name="Oval 1042"/>
          <p:cNvSpPr>
            <a:spLocks noChangeArrowheads="1"/>
          </p:cNvSpPr>
          <p:nvPr/>
        </p:nvSpPr>
        <p:spPr bwMode="auto">
          <a:xfrm>
            <a:off x="4038600" y="3521075"/>
            <a:ext cx="76200" cy="304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80" name="Line 1044"/>
          <p:cNvSpPr>
            <a:spLocks noChangeShapeType="1"/>
          </p:cNvSpPr>
          <p:nvPr/>
        </p:nvSpPr>
        <p:spPr bwMode="auto">
          <a:xfrm>
            <a:off x="2438400" y="1463675"/>
            <a:ext cx="0" cy="2743200"/>
          </a:xfrm>
          <a:prstGeom prst="line">
            <a:avLst/>
          </a:prstGeom>
          <a:noFill/>
          <a:ln w="38100">
            <a:solidFill>
              <a:srgbClr val="FF9900"/>
            </a:solidFill>
            <a:prstDash val="dashDot"/>
            <a:round/>
            <a:headEnd/>
            <a:tailEnd type="stealth" w="lg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81" name="Text Box 1045"/>
          <p:cNvSpPr txBox="1">
            <a:spLocks noChangeArrowheads="1"/>
          </p:cNvSpPr>
          <p:nvPr/>
        </p:nvSpPr>
        <p:spPr bwMode="auto">
          <a:xfrm>
            <a:off x="1219200" y="1082675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000">
                <a:latin typeface="Arial" charset="0"/>
              </a:rPr>
              <a:t>S</a:t>
            </a:r>
            <a:r>
              <a:rPr lang="de-DE" sz="2000" baseline="-25000">
                <a:latin typeface="Arial" charset="0"/>
              </a:rPr>
              <a:t>1</a:t>
            </a:r>
            <a:endParaRPr lang="de-DE"/>
          </a:p>
        </p:txBody>
      </p:sp>
      <p:sp>
        <p:nvSpPr>
          <p:cNvPr id="40982" name="Rectangle 1046"/>
          <p:cNvSpPr>
            <a:spLocks noChangeArrowheads="1"/>
          </p:cNvSpPr>
          <p:nvPr/>
        </p:nvSpPr>
        <p:spPr bwMode="auto">
          <a:xfrm>
            <a:off x="2971800" y="1768475"/>
            <a:ext cx="16764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83" name="Line 1047"/>
          <p:cNvSpPr>
            <a:spLocks noChangeShapeType="1"/>
          </p:cNvSpPr>
          <p:nvPr/>
        </p:nvSpPr>
        <p:spPr bwMode="auto">
          <a:xfrm flipH="1">
            <a:off x="2743200" y="1920875"/>
            <a:ext cx="2590800" cy="2667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lg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85" name="Text Box 1049"/>
          <p:cNvSpPr txBox="1">
            <a:spLocks noChangeArrowheads="1"/>
          </p:cNvSpPr>
          <p:nvPr/>
        </p:nvSpPr>
        <p:spPr bwMode="auto">
          <a:xfrm>
            <a:off x="5364163" y="2627313"/>
            <a:ext cx="3600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Nonradiative transitions:</a:t>
            </a:r>
            <a:r>
              <a:rPr lang="en-US" sz="1800">
                <a:solidFill>
                  <a:schemeClr val="accent2"/>
                </a:solidFill>
              </a:rPr>
              <a:t> k</a:t>
            </a:r>
            <a:r>
              <a:rPr lang="en-US" sz="1800" baseline="-25000">
                <a:solidFill>
                  <a:schemeClr val="accent2"/>
                </a:solidFill>
              </a:rPr>
              <a:t>nrT</a:t>
            </a:r>
            <a:endParaRPr lang="en-US" sz="1800"/>
          </a:p>
        </p:txBody>
      </p:sp>
      <p:sp>
        <p:nvSpPr>
          <p:cNvPr id="40986" name="Text Box 1050"/>
          <p:cNvSpPr txBox="1">
            <a:spLocks noChangeArrowheads="1"/>
          </p:cNvSpPr>
          <p:nvPr/>
        </p:nvSpPr>
        <p:spPr bwMode="auto">
          <a:xfrm>
            <a:off x="3124200" y="2073275"/>
            <a:ext cx="2819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800"/>
              <a:t> </a:t>
            </a:r>
            <a:r>
              <a:rPr lang="de-DE" sz="1800">
                <a:solidFill>
                  <a:schemeClr val="accent2"/>
                </a:solidFill>
              </a:rPr>
              <a:t>k</a:t>
            </a:r>
            <a:r>
              <a:rPr lang="de-DE" sz="1800" baseline="-25000">
                <a:solidFill>
                  <a:schemeClr val="accent2"/>
                </a:solidFill>
              </a:rPr>
              <a:t>nrS</a:t>
            </a:r>
            <a:endParaRPr lang="de-DE" sz="1800"/>
          </a:p>
        </p:txBody>
      </p:sp>
      <p:sp>
        <p:nvSpPr>
          <p:cNvPr id="40987" name="Line 1051"/>
          <p:cNvSpPr>
            <a:spLocks noChangeShapeType="1"/>
          </p:cNvSpPr>
          <p:nvPr/>
        </p:nvSpPr>
        <p:spPr bwMode="auto">
          <a:xfrm flipV="1">
            <a:off x="2971800" y="2301875"/>
            <a:ext cx="304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89" name="Text Box 1053"/>
          <p:cNvSpPr txBox="1">
            <a:spLocks noChangeArrowheads="1"/>
          </p:cNvSpPr>
          <p:nvPr/>
        </p:nvSpPr>
        <p:spPr bwMode="auto">
          <a:xfrm>
            <a:off x="1905000" y="1539875"/>
            <a:ext cx="2451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FF9900"/>
                </a:solidFill>
              </a:rPr>
              <a:t>Fluorescence: k</a:t>
            </a:r>
            <a:r>
              <a:rPr lang="en-US" sz="1800" b="1" baseline="-25000">
                <a:solidFill>
                  <a:srgbClr val="FF9900"/>
                </a:solidFill>
              </a:rPr>
              <a:t>f</a:t>
            </a:r>
            <a:endParaRPr lang="en-US" sz="1800" b="1">
              <a:solidFill>
                <a:srgbClr val="FFFF00"/>
              </a:solidFill>
            </a:endParaRPr>
          </a:p>
        </p:txBody>
      </p:sp>
      <p:sp>
        <p:nvSpPr>
          <p:cNvPr id="40991" name="Rectangle 1055"/>
          <p:cNvSpPr>
            <a:spLocks noChangeArrowheads="1"/>
          </p:cNvSpPr>
          <p:nvPr/>
        </p:nvSpPr>
        <p:spPr bwMode="auto">
          <a:xfrm>
            <a:off x="3581400" y="930275"/>
            <a:ext cx="10668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92" name="Text Box 1056"/>
          <p:cNvSpPr txBox="1">
            <a:spLocks noChangeArrowheads="1"/>
          </p:cNvSpPr>
          <p:nvPr/>
        </p:nvSpPr>
        <p:spPr bwMode="auto">
          <a:xfrm>
            <a:off x="3200400" y="930275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Intersystem Crossing: k</a:t>
            </a:r>
            <a:r>
              <a:rPr lang="en-US" sz="1800" baseline="-25000"/>
              <a:t>isc</a:t>
            </a:r>
            <a:r>
              <a:rPr lang="de-DE">
                <a:latin typeface="Arial" charset="0"/>
              </a:rPr>
              <a:t> </a:t>
            </a:r>
          </a:p>
        </p:txBody>
      </p:sp>
      <p:sp>
        <p:nvSpPr>
          <p:cNvPr id="41287" name="Text Box 1351"/>
          <p:cNvSpPr txBox="1">
            <a:spLocks noChangeArrowheads="1"/>
          </p:cNvSpPr>
          <p:nvPr/>
        </p:nvSpPr>
        <p:spPr bwMode="auto">
          <a:xfrm>
            <a:off x="755650" y="1835150"/>
            <a:ext cx="1152525" cy="8255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Energy of the states</a:t>
            </a:r>
          </a:p>
        </p:txBody>
      </p:sp>
      <p:sp>
        <p:nvSpPr>
          <p:cNvPr id="41288" name="Rectangle 1352"/>
          <p:cNvSpPr>
            <a:spLocks noChangeArrowheads="1"/>
          </p:cNvSpPr>
          <p:nvPr/>
        </p:nvSpPr>
        <p:spPr bwMode="auto">
          <a:xfrm rot="-24363882">
            <a:off x="4029870" y="2945606"/>
            <a:ext cx="1370012" cy="460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289" name="Rectangle 1353"/>
          <p:cNvSpPr>
            <a:spLocks noChangeArrowheads="1"/>
          </p:cNvSpPr>
          <p:nvPr/>
        </p:nvSpPr>
        <p:spPr bwMode="auto">
          <a:xfrm rot="10800000">
            <a:off x="4932363" y="2843213"/>
            <a:ext cx="482600" cy="460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79" name="Text Box 1043"/>
          <p:cNvSpPr txBox="1">
            <a:spLocks noChangeArrowheads="1"/>
          </p:cNvSpPr>
          <p:nvPr/>
        </p:nvSpPr>
        <p:spPr bwMode="auto">
          <a:xfrm>
            <a:off x="4427538" y="3284538"/>
            <a:ext cx="2971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0000"/>
                </a:solidFill>
              </a:rPr>
              <a:t>Phosphorescence</a:t>
            </a:r>
            <a:r>
              <a:rPr lang="de-DE" sz="1600" b="1">
                <a:solidFill>
                  <a:srgbClr val="FF0000"/>
                </a:solidFill>
              </a:rPr>
              <a:t>: k</a:t>
            </a:r>
            <a:r>
              <a:rPr lang="de-DE" sz="1600" b="1" baseline="-25000">
                <a:solidFill>
                  <a:srgbClr val="FF0000"/>
                </a:solidFill>
              </a:rPr>
              <a:t>p</a:t>
            </a:r>
            <a:endParaRPr lang="de-DE" sz="1600">
              <a:solidFill>
                <a:srgbClr val="FF0000"/>
              </a:solidFill>
            </a:endParaRPr>
          </a:p>
        </p:txBody>
      </p:sp>
      <p:sp>
        <p:nvSpPr>
          <p:cNvPr id="41290" name="Text Box 1354"/>
          <p:cNvSpPr txBox="1">
            <a:spLocks noChangeArrowheads="1"/>
          </p:cNvSpPr>
          <p:nvPr/>
        </p:nvSpPr>
        <p:spPr bwMode="auto">
          <a:xfrm>
            <a:off x="250825" y="5661025"/>
            <a:ext cx="871378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Excited state reactions of photosensitizer in T</a:t>
            </a:r>
            <a:r>
              <a:rPr lang="en-US" sz="1800" baseline="-25000"/>
              <a:t>1</a:t>
            </a:r>
            <a:r>
              <a:rPr lang="en-US" sz="1800"/>
              <a:t> state represent an additional nonradiative decay pathway. Reaction with O</a:t>
            </a:r>
            <a:r>
              <a:rPr lang="en-US" sz="1800" baseline="-25000"/>
              <a:t>2</a:t>
            </a:r>
            <a:r>
              <a:rPr lang="en-US" sz="1800"/>
              <a:t> gives rise to </a:t>
            </a:r>
            <a:r>
              <a:rPr lang="en-US" sz="1800" b="1">
                <a:solidFill>
                  <a:srgbClr val="CC0000"/>
                </a:solidFill>
              </a:rPr>
              <a:t>singlet oxygen</a:t>
            </a:r>
            <a:r>
              <a:rPr lang="en-US" sz="1800"/>
              <a:t> </a:t>
            </a:r>
            <a:r>
              <a:rPr lang="en-US" sz="1800" baseline="30000">
                <a:solidFill>
                  <a:srgbClr val="CC0000"/>
                </a:solidFill>
              </a:rPr>
              <a:t>1</a:t>
            </a:r>
            <a:r>
              <a:rPr lang="en-US" sz="1800">
                <a:solidFill>
                  <a:srgbClr val="CC0000"/>
                </a:solidFill>
              </a:rPr>
              <a:t>O</a:t>
            </a:r>
            <a:r>
              <a:rPr lang="en-US" sz="1800" baseline="-25000">
                <a:solidFill>
                  <a:srgbClr val="CC0000"/>
                </a:solidFill>
              </a:rPr>
              <a:t>2</a:t>
            </a:r>
            <a:r>
              <a:rPr lang="en-US" sz="1800"/>
              <a:t>. El</a:t>
            </a:r>
            <a:r>
              <a:rPr lang="cs-CZ" sz="1800"/>
              <a:t>e</a:t>
            </a:r>
            <a:r>
              <a:rPr lang="en-US" sz="1800"/>
              <a:t>ctron transfer reactions give rise to free radicals</a:t>
            </a:r>
          </a:p>
        </p:txBody>
      </p:sp>
      <p:sp>
        <p:nvSpPr>
          <p:cNvPr id="41291" name="Rectangle 1355"/>
          <p:cNvSpPr>
            <a:spLocks noChangeArrowheads="1"/>
          </p:cNvSpPr>
          <p:nvPr/>
        </p:nvSpPr>
        <p:spPr bwMode="auto">
          <a:xfrm rot="13106880">
            <a:off x="3803650" y="3562350"/>
            <a:ext cx="792163" cy="11509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90" name="Text Box 1054"/>
          <p:cNvSpPr txBox="1">
            <a:spLocks noChangeArrowheads="1"/>
          </p:cNvSpPr>
          <p:nvPr/>
        </p:nvSpPr>
        <p:spPr bwMode="auto">
          <a:xfrm>
            <a:off x="3995738" y="3789363"/>
            <a:ext cx="4679950" cy="1463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/>
              <a:t>Quantum Yields</a:t>
            </a:r>
            <a:r>
              <a:rPr lang="de-DE" sz="2000"/>
              <a:t>: </a:t>
            </a:r>
          </a:p>
          <a:p>
            <a:pPr>
              <a:spcBef>
                <a:spcPct val="10000"/>
              </a:spcBef>
            </a:pPr>
            <a:r>
              <a:rPr lang="de-DE" sz="2000">
                <a:solidFill>
                  <a:srgbClr val="FF9900"/>
                </a:solidFill>
                <a:sym typeface="Symbol" pitchFamily="18" charset="2"/>
              </a:rPr>
              <a:t>F:</a:t>
            </a:r>
            <a:r>
              <a:rPr lang="de-DE" sz="2000">
                <a:sym typeface="Symbol" pitchFamily="18" charset="2"/>
              </a:rPr>
              <a:t>	</a:t>
            </a:r>
            <a:r>
              <a:rPr lang="de-DE" sz="2000" baseline="-25000">
                <a:sym typeface="Symbol" pitchFamily="18" charset="2"/>
              </a:rPr>
              <a:t>f</a:t>
            </a:r>
            <a:r>
              <a:rPr lang="de-DE" sz="2000">
                <a:sym typeface="Symbol" pitchFamily="18" charset="2"/>
              </a:rPr>
              <a:t>    = k</a:t>
            </a:r>
            <a:r>
              <a:rPr lang="de-DE" sz="2000" baseline="-25000">
                <a:sym typeface="Symbol" pitchFamily="18" charset="2"/>
              </a:rPr>
              <a:t>f</a:t>
            </a:r>
            <a:r>
              <a:rPr lang="de-DE" sz="2000">
                <a:sym typeface="Symbol" pitchFamily="18" charset="2"/>
              </a:rPr>
              <a:t>   / (k</a:t>
            </a:r>
            <a:r>
              <a:rPr lang="de-DE" sz="2000" baseline="-25000">
                <a:sym typeface="Symbol" pitchFamily="18" charset="2"/>
              </a:rPr>
              <a:t>f</a:t>
            </a:r>
            <a:r>
              <a:rPr lang="de-DE" sz="2000">
                <a:sym typeface="Symbol" pitchFamily="18" charset="2"/>
              </a:rPr>
              <a:t> + k</a:t>
            </a:r>
            <a:r>
              <a:rPr lang="de-DE" sz="2000" baseline="-25000">
                <a:sym typeface="Symbol" pitchFamily="18" charset="2"/>
              </a:rPr>
              <a:t>nrS </a:t>
            </a:r>
            <a:r>
              <a:rPr lang="de-DE" sz="2000">
                <a:sym typeface="Symbol" pitchFamily="18" charset="2"/>
              </a:rPr>
              <a:t>+</a:t>
            </a:r>
            <a:r>
              <a:rPr lang="de-DE" sz="2000" baseline="-25000">
                <a:sym typeface="Symbol" pitchFamily="18" charset="2"/>
              </a:rPr>
              <a:t> </a:t>
            </a:r>
            <a:r>
              <a:rPr lang="de-DE" sz="2000">
                <a:sym typeface="Symbol" pitchFamily="18" charset="2"/>
              </a:rPr>
              <a:t>k</a:t>
            </a:r>
            <a:r>
              <a:rPr lang="de-DE" sz="2000" baseline="-25000">
                <a:sym typeface="Symbol" pitchFamily="18" charset="2"/>
              </a:rPr>
              <a:t>isc</a:t>
            </a:r>
            <a:r>
              <a:rPr lang="de-DE" sz="2000">
                <a:sym typeface="Symbol" pitchFamily="18" charset="2"/>
              </a:rPr>
              <a:t>)</a:t>
            </a:r>
            <a:endParaRPr lang="de-DE" sz="2000">
              <a:solidFill>
                <a:srgbClr val="FFFF00"/>
              </a:solidFill>
              <a:sym typeface="Symbol" pitchFamily="18" charset="2"/>
            </a:endParaRPr>
          </a:p>
          <a:p>
            <a:pPr>
              <a:spcBef>
                <a:spcPct val="25000"/>
              </a:spcBef>
            </a:pPr>
            <a:r>
              <a:rPr lang="de-DE" sz="2000">
                <a:sym typeface="Symbol" pitchFamily="18" charset="2"/>
              </a:rPr>
              <a:t>ISC: 	</a:t>
            </a:r>
            <a:r>
              <a:rPr lang="de-DE" sz="2000" baseline="-25000">
                <a:sym typeface="Symbol" pitchFamily="18" charset="2"/>
              </a:rPr>
              <a:t>isc</a:t>
            </a:r>
            <a:r>
              <a:rPr lang="de-DE" sz="2000">
                <a:sym typeface="Symbol" pitchFamily="18" charset="2"/>
              </a:rPr>
              <a:t> = k</a:t>
            </a:r>
            <a:r>
              <a:rPr lang="de-DE" sz="2000" baseline="-25000">
                <a:sym typeface="Symbol" pitchFamily="18" charset="2"/>
              </a:rPr>
              <a:t>isc</a:t>
            </a:r>
            <a:r>
              <a:rPr lang="de-DE" sz="2000">
                <a:sym typeface="Symbol" pitchFamily="18" charset="2"/>
              </a:rPr>
              <a:t> / (k</a:t>
            </a:r>
            <a:r>
              <a:rPr lang="de-DE" sz="2000" baseline="-25000">
                <a:sym typeface="Symbol" pitchFamily="18" charset="2"/>
              </a:rPr>
              <a:t>f</a:t>
            </a:r>
            <a:r>
              <a:rPr lang="de-DE" sz="2000">
                <a:sym typeface="Symbol" pitchFamily="18" charset="2"/>
              </a:rPr>
              <a:t> + k</a:t>
            </a:r>
            <a:r>
              <a:rPr lang="de-DE" sz="2000" baseline="-25000">
                <a:sym typeface="Symbol" pitchFamily="18" charset="2"/>
              </a:rPr>
              <a:t>nrS </a:t>
            </a:r>
            <a:r>
              <a:rPr lang="de-DE" sz="2000">
                <a:sym typeface="Symbol" pitchFamily="18" charset="2"/>
              </a:rPr>
              <a:t>+</a:t>
            </a:r>
            <a:r>
              <a:rPr lang="de-DE" sz="2000" baseline="-25000">
                <a:sym typeface="Symbol" pitchFamily="18" charset="2"/>
              </a:rPr>
              <a:t> </a:t>
            </a:r>
            <a:r>
              <a:rPr lang="de-DE" sz="2000">
                <a:sym typeface="Symbol" pitchFamily="18" charset="2"/>
              </a:rPr>
              <a:t>k</a:t>
            </a:r>
            <a:r>
              <a:rPr lang="de-DE" sz="2000" baseline="-25000">
                <a:sym typeface="Symbol" pitchFamily="18" charset="2"/>
              </a:rPr>
              <a:t>isc</a:t>
            </a:r>
            <a:r>
              <a:rPr lang="de-DE" sz="2000">
                <a:sym typeface="Symbol" pitchFamily="18" charset="2"/>
              </a:rPr>
              <a:t>) </a:t>
            </a:r>
          </a:p>
          <a:p>
            <a:pPr>
              <a:spcBef>
                <a:spcPct val="25000"/>
              </a:spcBef>
            </a:pPr>
            <a:r>
              <a:rPr lang="de-DE" sz="2000">
                <a:solidFill>
                  <a:srgbClr val="FF0000"/>
                </a:solidFill>
                <a:sym typeface="Symbol" pitchFamily="18" charset="2"/>
              </a:rPr>
              <a:t>P:</a:t>
            </a:r>
            <a:r>
              <a:rPr lang="de-DE" sz="2000">
                <a:solidFill>
                  <a:srgbClr val="FFFF00"/>
                </a:solidFill>
                <a:sym typeface="Symbol" pitchFamily="18" charset="2"/>
              </a:rPr>
              <a:t> 	</a:t>
            </a:r>
            <a:r>
              <a:rPr lang="de-DE" sz="2000">
                <a:sym typeface="Symbol" pitchFamily="18" charset="2"/>
              </a:rPr>
              <a:t></a:t>
            </a:r>
            <a:r>
              <a:rPr lang="de-DE" sz="2000" baseline="-25000">
                <a:sym typeface="Symbol" pitchFamily="18" charset="2"/>
              </a:rPr>
              <a:t>p</a:t>
            </a:r>
            <a:r>
              <a:rPr lang="de-DE" sz="2000">
                <a:sym typeface="Symbol" pitchFamily="18" charset="2"/>
              </a:rPr>
              <a:t> = </a:t>
            </a:r>
            <a:r>
              <a:rPr lang="de-DE" sz="2000" baseline="-25000">
                <a:sym typeface="Symbol" pitchFamily="18" charset="2"/>
              </a:rPr>
              <a:t>isc</a:t>
            </a:r>
            <a:r>
              <a:rPr lang="de-DE" sz="2000">
                <a:sym typeface="Symbol" pitchFamily="18" charset="2"/>
              </a:rPr>
              <a:t>  k</a:t>
            </a:r>
            <a:r>
              <a:rPr lang="de-DE" sz="2000" baseline="-25000">
                <a:sym typeface="Symbol" pitchFamily="18" charset="2"/>
              </a:rPr>
              <a:t>p</a:t>
            </a:r>
            <a:r>
              <a:rPr lang="de-DE" sz="2000">
                <a:sym typeface="Symbol" pitchFamily="18" charset="2"/>
              </a:rPr>
              <a:t>   / (k</a:t>
            </a:r>
            <a:r>
              <a:rPr lang="de-DE" sz="2000" baseline="-25000">
                <a:sym typeface="Symbol" pitchFamily="18" charset="2"/>
              </a:rPr>
              <a:t>p</a:t>
            </a:r>
            <a:r>
              <a:rPr lang="de-DE" sz="2000">
                <a:sym typeface="Symbol" pitchFamily="18" charset="2"/>
              </a:rPr>
              <a:t> + k</a:t>
            </a:r>
            <a:r>
              <a:rPr lang="de-DE" sz="2000" baseline="-25000">
                <a:sym typeface="Symbol" pitchFamily="18" charset="2"/>
              </a:rPr>
              <a:t>nrT</a:t>
            </a:r>
            <a:r>
              <a:rPr lang="de-DE" sz="2000">
                <a:sym typeface="Symbol" pitchFamily="18" charset="2"/>
              </a:rPr>
              <a:t>)</a:t>
            </a:r>
            <a:endParaRPr lang="de-DE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90" grpId="0"/>
      <p:bldP spid="4099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3505200" cy="1371600"/>
          </a:xfrm>
        </p:spPr>
        <p:txBody>
          <a:bodyPr/>
          <a:lstStyle/>
          <a:p>
            <a:pPr algn="l"/>
            <a:r>
              <a:rPr lang="en-US" sz="2800"/>
              <a:t>What is</a:t>
            </a:r>
            <a:r>
              <a:rPr lang="de-DE" sz="2800"/>
              <a:t> </a:t>
            </a:r>
            <a:r>
              <a:rPr lang="de-DE" sz="2800" baseline="30000">
                <a:solidFill>
                  <a:srgbClr val="CC0000"/>
                </a:solidFill>
              </a:rPr>
              <a:t>1</a:t>
            </a:r>
            <a:r>
              <a:rPr lang="de-DE" sz="2800">
                <a:solidFill>
                  <a:srgbClr val="CC0000"/>
                </a:solidFill>
              </a:rPr>
              <a:t>O</a:t>
            </a:r>
            <a:r>
              <a:rPr lang="de-DE" sz="2800" baseline="-25000">
                <a:solidFill>
                  <a:srgbClr val="CC0000"/>
                </a:solidFill>
              </a:rPr>
              <a:t>2</a:t>
            </a:r>
            <a:r>
              <a:rPr lang="de-DE" sz="2800"/>
              <a:t>?</a:t>
            </a:r>
            <a:r>
              <a:rPr lang="de-DE"/>
              <a:t> 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1773238"/>
            <a:ext cx="4114800" cy="2519362"/>
          </a:xfrm>
        </p:spPr>
        <p:txBody>
          <a:bodyPr/>
          <a:lstStyle/>
          <a:p>
            <a:pPr>
              <a:lnSpc>
                <a:spcPct val="115000"/>
              </a:lnSpc>
              <a:spcBef>
                <a:spcPct val="45000"/>
              </a:spcBef>
            </a:pPr>
            <a:r>
              <a:rPr lang="en-US" sz="1800"/>
              <a:t>O</a:t>
            </a:r>
            <a:r>
              <a:rPr lang="en-US" sz="1800" baseline="-25000"/>
              <a:t>2</a:t>
            </a:r>
            <a:r>
              <a:rPr lang="en-US" sz="1800"/>
              <a:t> is paramagnetic (in triplet state) in the ground state (according to Hund rule)</a:t>
            </a:r>
          </a:p>
          <a:p>
            <a:pPr>
              <a:lnSpc>
                <a:spcPct val="115000"/>
              </a:lnSpc>
              <a:spcBef>
                <a:spcPct val="45000"/>
              </a:spcBef>
            </a:pPr>
            <a:r>
              <a:rPr lang="en-US" sz="1800"/>
              <a:t>Because of spin restriction triplet oxygen </a:t>
            </a:r>
            <a:r>
              <a:rPr lang="en-US" sz="1800" baseline="30000">
                <a:solidFill>
                  <a:srgbClr val="CC0000"/>
                </a:solidFill>
              </a:rPr>
              <a:t>3</a:t>
            </a:r>
            <a:r>
              <a:rPr lang="en-US" sz="1800">
                <a:solidFill>
                  <a:srgbClr val="CC0000"/>
                </a:solidFill>
              </a:rPr>
              <a:t>O</a:t>
            </a:r>
            <a:r>
              <a:rPr lang="en-US" sz="1800" baseline="-25000">
                <a:solidFill>
                  <a:srgbClr val="CC0000"/>
                </a:solidFill>
              </a:rPr>
              <a:t>2</a:t>
            </a:r>
            <a:r>
              <a:rPr lang="en-US" sz="1800">
                <a:solidFill>
                  <a:srgbClr val="CC0000"/>
                </a:solidFill>
              </a:rPr>
              <a:t> </a:t>
            </a:r>
            <a:r>
              <a:rPr lang="en-US" sz="1800"/>
              <a:t>participates only in non-selective radical reactions</a:t>
            </a:r>
          </a:p>
        </p:txBody>
      </p:sp>
      <p:pic>
        <p:nvPicPr>
          <p:cNvPr id="29703" name="Picture 7" descr="jablonna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 l="17776" t="7408" r="11852" b="28258"/>
          <a:stretch>
            <a:fillRect/>
          </a:stretch>
        </p:blipFill>
        <p:spPr>
          <a:xfrm>
            <a:off x="4419600" y="0"/>
            <a:ext cx="4724400" cy="6019800"/>
          </a:xfrm>
        </p:spPr>
      </p:pic>
      <p:sp>
        <p:nvSpPr>
          <p:cNvPr id="29704" name="Line 8"/>
          <p:cNvSpPr>
            <a:spLocks noChangeShapeType="1"/>
          </p:cNvSpPr>
          <p:nvPr/>
        </p:nvSpPr>
        <p:spPr bwMode="auto">
          <a:xfrm flipV="1">
            <a:off x="8458200" y="1066800"/>
            <a:ext cx="0" cy="259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8610600" y="1828800"/>
            <a:ext cx="53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3200"/>
              <a:t>E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6096000" y="5105400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000">
                <a:solidFill>
                  <a:srgbClr val="CC0000"/>
                </a:solidFill>
              </a:rPr>
              <a:t>95 KJ/mol</a:t>
            </a:r>
            <a:endParaRPr lang="de-DE" sz="2000">
              <a:solidFill>
                <a:srgbClr val="FF7C80"/>
              </a:solidFill>
            </a:endParaRPr>
          </a:p>
        </p:txBody>
      </p:sp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5146675" y="5949950"/>
            <a:ext cx="593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sz="2000" baseline="30000">
                <a:solidFill>
                  <a:srgbClr val="CC0000"/>
                </a:solidFill>
              </a:rPr>
              <a:t>3</a:t>
            </a:r>
            <a:r>
              <a:rPr lang="de-DE" sz="2000">
                <a:solidFill>
                  <a:srgbClr val="CC0000"/>
                </a:solidFill>
              </a:rPr>
              <a:t>O</a:t>
            </a:r>
            <a:r>
              <a:rPr lang="de-DE" sz="2000" baseline="-25000">
                <a:solidFill>
                  <a:srgbClr val="CC0000"/>
                </a:solidFill>
              </a:rPr>
              <a:t>2</a:t>
            </a:r>
            <a:endParaRPr lang="de-DE" sz="2000" baseline="-25000">
              <a:solidFill>
                <a:srgbClr val="FF7C80"/>
              </a:solidFill>
            </a:endParaRPr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7620000" y="6061075"/>
            <a:ext cx="593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sz="2000" baseline="30000">
                <a:solidFill>
                  <a:srgbClr val="CC0000"/>
                </a:solidFill>
              </a:rPr>
              <a:t>1</a:t>
            </a:r>
            <a:r>
              <a:rPr lang="de-DE" sz="2000">
                <a:solidFill>
                  <a:srgbClr val="CC0000"/>
                </a:solidFill>
              </a:rPr>
              <a:t>O</a:t>
            </a:r>
            <a:r>
              <a:rPr lang="de-DE" sz="2000" baseline="-25000">
                <a:solidFill>
                  <a:srgbClr val="CC0000"/>
                </a:solidFill>
              </a:rPr>
              <a:t>2</a:t>
            </a:r>
            <a:endParaRPr lang="de-DE" sz="2000" baseline="-25000"/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4114800" y="2514600"/>
            <a:ext cx="1905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CC0000"/>
                </a:solidFill>
              </a:rPr>
              <a:t>Electron configuration of  </a:t>
            </a:r>
            <a:r>
              <a:rPr lang="en-US" sz="1800" baseline="30000">
                <a:solidFill>
                  <a:srgbClr val="CC0000"/>
                </a:solidFill>
              </a:rPr>
              <a:t>3</a:t>
            </a:r>
            <a:r>
              <a:rPr lang="en-US" sz="1800">
                <a:solidFill>
                  <a:srgbClr val="CC0000"/>
                </a:solidFill>
              </a:rPr>
              <a:t>O</a:t>
            </a:r>
            <a:r>
              <a:rPr lang="en-US" sz="1800" baseline="-25000">
                <a:solidFill>
                  <a:srgbClr val="CC0000"/>
                </a:solidFill>
              </a:rPr>
              <a:t>2</a:t>
            </a:r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6096000" y="5715000"/>
            <a:ext cx="152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000">
                <a:solidFill>
                  <a:srgbClr val="CC0000"/>
                </a:solidFill>
              </a:rPr>
              <a:t>1269 nm</a:t>
            </a:r>
            <a:endParaRPr lang="de-DE" sz="2000"/>
          </a:p>
        </p:txBody>
      </p:sp>
      <p:sp>
        <p:nvSpPr>
          <p:cNvPr id="29717" name="Line 21"/>
          <p:cNvSpPr>
            <a:spLocks noChangeShapeType="1"/>
          </p:cNvSpPr>
          <p:nvPr/>
        </p:nvSpPr>
        <p:spPr bwMode="auto">
          <a:xfrm>
            <a:off x="8458200" y="34290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4356100" y="4941888"/>
            <a:ext cx="4608513" cy="1727200"/>
          </a:xfrm>
          <a:prstGeom prst="rect">
            <a:avLst/>
          </a:prstGeom>
          <a:noFill/>
          <a:ln w="254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19" name="Rectangle 23"/>
          <p:cNvSpPr>
            <a:spLocks noChangeArrowheads="1"/>
          </p:cNvSpPr>
          <p:nvPr/>
        </p:nvSpPr>
        <p:spPr bwMode="auto">
          <a:xfrm>
            <a:off x="0" y="4338638"/>
            <a:ext cx="411480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1800"/>
              <a:t>Singlet oxygen</a:t>
            </a:r>
            <a:r>
              <a:rPr lang="en-US" sz="1800" baseline="30000">
                <a:solidFill>
                  <a:srgbClr val="CC0000"/>
                </a:solidFill>
              </a:rPr>
              <a:t> 1</a:t>
            </a:r>
            <a:r>
              <a:rPr lang="en-US" sz="1800">
                <a:solidFill>
                  <a:srgbClr val="CC0000"/>
                </a:solidFill>
              </a:rPr>
              <a:t>O</a:t>
            </a:r>
            <a:r>
              <a:rPr lang="en-US" sz="1800" baseline="-25000">
                <a:solidFill>
                  <a:srgbClr val="CC0000"/>
                </a:solidFill>
              </a:rPr>
              <a:t>2 </a:t>
            </a:r>
            <a:r>
              <a:rPr lang="en-US" sz="1800"/>
              <a:t>is </a:t>
            </a:r>
            <a:r>
              <a:rPr lang="en-US" sz="1800" b="1">
                <a:solidFill>
                  <a:srgbClr val="CC0000"/>
                </a:solidFill>
              </a:rPr>
              <a:t>very reactive</a:t>
            </a:r>
            <a:r>
              <a:rPr lang="en-US" sz="1800"/>
              <a:t> and selective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7" grpId="0"/>
      <p:bldP spid="29712" grpId="0"/>
      <p:bldP spid="29718" grpId="0" animBg="1"/>
      <p:bldP spid="297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30" name="Object 66"/>
          <p:cNvGraphicFramePr>
            <a:graphicFrameLocks noChangeAspect="1"/>
          </p:cNvGraphicFramePr>
          <p:nvPr>
            <p:ph idx="1"/>
          </p:nvPr>
        </p:nvGraphicFramePr>
        <p:xfrm>
          <a:off x="0" y="17463"/>
          <a:ext cx="9036050" cy="5572125"/>
        </p:xfrm>
        <a:graphic>
          <a:graphicData uri="http://schemas.openxmlformats.org/presentationml/2006/ole">
            <p:oleObj spid="_x0000_s29698" r:id="rId3" imgW="5986800" imgH="4025880" progId="">
              <p:embed/>
            </p:oleObj>
          </a:graphicData>
        </a:graphic>
      </p:graphicFrame>
      <p:sp>
        <p:nvSpPr>
          <p:cNvPr id="11337" name="Rectangle 73"/>
          <p:cNvSpPr>
            <a:spLocks noChangeArrowheads="1"/>
          </p:cNvSpPr>
          <p:nvPr/>
        </p:nvSpPr>
        <p:spPr bwMode="auto">
          <a:xfrm>
            <a:off x="2362200" y="322263"/>
            <a:ext cx="19050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4267200" cy="692150"/>
          </a:xfrm>
        </p:spPr>
        <p:txBody>
          <a:bodyPr/>
          <a:lstStyle/>
          <a:p>
            <a:pPr algn="l"/>
            <a:r>
              <a:rPr lang="en-US" sz="2800">
                <a:solidFill>
                  <a:schemeClr val="tx1"/>
                </a:solidFill>
              </a:rPr>
              <a:t>Photochemistry</a:t>
            </a:r>
          </a:p>
        </p:txBody>
      </p:sp>
      <p:sp>
        <p:nvSpPr>
          <p:cNvPr id="11332" name="Rectangle 68"/>
          <p:cNvSpPr>
            <a:spLocks noChangeArrowheads="1"/>
          </p:cNvSpPr>
          <p:nvPr/>
        </p:nvSpPr>
        <p:spPr bwMode="auto">
          <a:xfrm>
            <a:off x="2438400" y="2074863"/>
            <a:ext cx="16764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33" name="Rectangle 69"/>
          <p:cNvSpPr>
            <a:spLocks noChangeArrowheads="1"/>
          </p:cNvSpPr>
          <p:nvPr/>
        </p:nvSpPr>
        <p:spPr bwMode="auto">
          <a:xfrm>
            <a:off x="914400" y="1389063"/>
            <a:ext cx="446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000">
                <a:latin typeface="Arial" charset="0"/>
              </a:rPr>
              <a:t>S</a:t>
            </a:r>
            <a:r>
              <a:rPr lang="de-DE" sz="2000" baseline="-25000">
                <a:latin typeface="Arial" charset="0"/>
              </a:rPr>
              <a:t>1</a:t>
            </a:r>
          </a:p>
        </p:txBody>
      </p:sp>
      <p:sp>
        <p:nvSpPr>
          <p:cNvPr id="11334" name="Rectangle 70"/>
          <p:cNvSpPr>
            <a:spLocks noChangeArrowheads="1"/>
          </p:cNvSpPr>
          <p:nvPr/>
        </p:nvSpPr>
        <p:spPr bwMode="auto">
          <a:xfrm>
            <a:off x="6172200" y="5715000"/>
            <a:ext cx="2971800" cy="1143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35" name="Rectangle 71"/>
          <p:cNvSpPr>
            <a:spLocks noChangeArrowheads="1"/>
          </p:cNvSpPr>
          <p:nvPr/>
        </p:nvSpPr>
        <p:spPr bwMode="auto">
          <a:xfrm>
            <a:off x="3886200" y="3522663"/>
            <a:ext cx="10683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de-DE" sz="2800">
                <a:solidFill>
                  <a:srgbClr val="FF0000"/>
                </a:solidFill>
              </a:rPr>
              <a:t>O</a:t>
            </a:r>
            <a:r>
              <a:rPr lang="de-DE" sz="2800" baseline="-25000">
                <a:solidFill>
                  <a:srgbClr val="FF0000"/>
                </a:solidFill>
              </a:rPr>
              <a:t>2</a:t>
            </a:r>
            <a:endParaRPr lang="de-DE" sz="2800" baseline="-25000">
              <a:solidFill>
                <a:srgbClr val="FF7C80"/>
              </a:solidFill>
            </a:endParaRPr>
          </a:p>
        </p:txBody>
      </p:sp>
      <p:sp>
        <p:nvSpPr>
          <p:cNvPr id="11338" name="Rectangle 74"/>
          <p:cNvSpPr>
            <a:spLocks noChangeArrowheads="1"/>
          </p:cNvSpPr>
          <p:nvPr/>
        </p:nvSpPr>
        <p:spPr bwMode="auto">
          <a:xfrm>
            <a:off x="6011863" y="4597400"/>
            <a:ext cx="3132137" cy="12080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40" name="Text Box 76"/>
          <p:cNvSpPr txBox="1">
            <a:spLocks noChangeArrowheads="1"/>
          </p:cNvSpPr>
          <p:nvPr/>
        </p:nvSpPr>
        <p:spPr bwMode="auto">
          <a:xfrm>
            <a:off x="0" y="5529263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/>
          </a:p>
        </p:txBody>
      </p:sp>
      <p:sp>
        <p:nvSpPr>
          <p:cNvPr id="11346" name="Rectangle 82"/>
          <p:cNvSpPr>
            <a:spLocks noChangeArrowheads="1"/>
          </p:cNvSpPr>
          <p:nvPr/>
        </p:nvSpPr>
        <p:spPr bwMode="auto">
          <a:xfrm>
            <a:off x="5003800" y="3789363"/>
            <a:ext cx="22860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52" name="Text Box 88"/>
          <p:cNvSpPr txBox="1">
            <a:spLocks noChangeArrowheads="1"/>
          </p:cNvSpPr>
          <p:nvPr/>
        </p:nvSpPr>
        <p:spPr bwMode="auto">
          <a:xfrm>
            <a:off x="4284663" y="0"/>
            <a:ext cx="1944687" cy="67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2000" b="1" i="1">
                <a:latin typeface="Arial" charset="0"/>
              </a:rPr>
              <a:t>         </a:t>
            </a:r>
            <a:r>
              <a:rPr lang="en-US" sz="2000" b="1" i="1">
                <a:latin typeface="Arial" charset="0"/>
              </a:rPr>
              <a:t>REAKCE</a:t>
            </a:r>
          </a:p>
          <a:p>
            <a:r>
              <a:rPr lang="cs-CZ" sz="1800" b="1">
                <a:latin typeface="Arial" charset="0"/>
              </a:rPr>
              <a:t>   </a:t>
            </a:r>
            <a:r>
              <a:rPr lang="en-US" sz="1800" b="1">
                <a:latin typeface="Arial" charset="0"/>
              </a:rPr>
              <a:t>Voln</a:t>
            </a:r>
            <a:r>
              <a:rPr lang="cs-CZ" sz="1800" b="1">
                <a:latin typeface="Arial" charset="0"/>
              </a:rPr>
              <a:t>é radikály</a:t>
            </a:r>
            <a:endParaRPr lang="en-US" sz="1800" b="1">
              <a:latin typeface="Arial" charset="0"/>
            </a:endParaRPr>
          </a:p>
        </p:txBody>
      </p:sp>
      <p:sp>
        <p:nvSpPr>
          <p:cNvPr id="11353" name="Text Box 89"/>
          <p:cNvSpPr txBox="1">
            <a:spLocks noChangeArrowheads="1"/>
          </p:cNvSpPr>
          <p:nvPr/>
        </p:nvSpPr>
        <p:spPr bwMode="auto">
          <a:xfrm>
            <a:off x="228600" y="2108200"/>
            <a:ext cx="1152525" cy="8255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Energy of the states</a:t>
            </a:r>
          </a:p>
        </p:txBody>
      </p:sp>
      <p:sp>
        <p:nvSpPr>
          <p:cNvPr id="11343" name="Rectangle 79"/>
          <p:cNvSpPr>
            <a:spLocks noChangeArrowheads="1"/>
          </p:cNvSpPr>
          <p:nvPr/>
        </p:nvSpPr>
        <p:spPr bwMode="auto">
          <a:xfrm>
            <a:off x="3492500" y="5157788"/>
            <a:ext cx="1981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42" name="Rectangle 78"/>
          <p:cNvSpPr>
            <a:spLocks noChangeArrowheads="1"/>
          </p:cNvSpPr>
          <p:nvPr/>
        </p:nvSpPr>
        <p:spPr bwMode="auto">
          <a:xfrm>
            <a:off x="250825" y="5516563"/>
            <a:ext cx="86106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de-DE">
                <a:sym typeface="Symbol" pitchFamily="18" charset="2"/>
              </a:rPr>
              <a:t> (</a:t>
            </a:r>
            <a:r>
              <a:rPr lang="de-DE" baseline="30000">
                <a:solidFill>
                  <a:srgbClr val="FF0000"/>
                </a:solidFill>
              </a:rPr>
              <a:t>1</a:t>
            </a:r>
            <a:r>
              <a:rPr lang="de-DE">
                <a:solidFill>
                  <a:srgbClr val="FF0000"/>
                </a:solidFill>
              </a:rPr>
              <a:t>O</a:t>
            </a:r>
            <a:r>
              <a:rPr lang="de-DE" baseline="-25000">
                <a:solidFill>
                  <a:srgbClr val="FF0000"/>
                </a:solidFill>
              </a:rPr>
              <a:t>2</a:t>
            </a:r>
            <a:r>
              <a:rPr lang="de-DE">
                <a:solidFill>
                  <a:srgbClr val="FF0000"/>
                </a:solidFill>
                <a:sym typeface="Symbol" pitchFamily="18" charset="2"/>
              </a:rPr>
              <a:t> </a:t>
            </a:r>
            <a:r>
              <a:rPr lang="de-DE">
                <a:sym typeface="Symbol" pitchFamily="18" charset="2"/>
              </a:rPr>
              <a:t>) = </a:t>
            </a:r>
            <a:r>
              <a:rPr lang="de-DE" baseline="-25000">
                <a:sym typeface="Symbol" pitchFamily="18" charset="2"/>
              </a:rPr>
              <a:t>isc</a:t>
            </a:r>
            <a:r>
              <a:rPr lang="de-DE">
                <a:sym typeface="Symbol" pitchFamily="18" charset="2"/>
              </a:rPr>
              <a:t>  k [</a:t>
            </a:r>
            <a:r>
              <a:rPr lang="de-DE" baseline="30000">
                <a:solidFill>
                  <a:srgbClr val="FF0000"/>
                </a:solidFill>
              </a:rPr>
              <a:t>3</a:t>
            </a:r>
            <a:r>
              <a:rPr lang="de-DE">
                <a:solidFill>
                  <a:srgbClr val="FF0000"/>
                </a:solidFill>
              </a:rPr>
              <a:t>O</a:t>
            </a:r>
            <a:r>
              <a:rPr lang="de-DE" baseline="-25000">
                <a:solidFill>
                  <a:srgbClr val="FF0000"/>
                </a:solidFill>
              </a:rPr>
              <a:t>2</a:t>
            </a:r>
            <a:r>
              <a:rPr lang="de-DE">
                <a:sym typeface="Symbol" pitchFamily="18" charset="2"/>
              </a:rPr>
              <a:t> ] / (k [</a:t>
            </a:r>
            <a:r>
              <a:rPr lang="de-DE" baseline="30000">
                <a:solidFill>
                  <a:srgbClr val="FF0000"/>
                </a:solidFill>
              </a:rPr>
              <a:t>3</a:t>
            </a:r>
            <a:r>
              <a:rPr lang="de-DE">
                <a:solidFill>
                  <a:srgbClr val="FF0000"/>
                </a:solidFill>
              </a:rPr>
              <a:t>O</a:t>
            </a:r>
            <a:r>
              <a:rPr lang="de-DE" baseline="-25000">
                <a:solidFill>
                  <a:srgbClr val="FF0000"/>
                </a:solidFill>
              </a:rPr>
              <a:t>2</a:t>
            </a:r>
            <a:r>
              <a:rPr lang="de-DE">
                <a:solidFill>
                  <a:srgbClr val="FF0000"/>
                </a:solidFill>
                <a:sym typeface="Symbol" pitchFamily="18" charset="2"/>
              </a:rPr>
              <a:t> </a:t>
            </a:r>
            <a:r>
              <a:rPr lang="de-DE">
                <a:sym typeface="Symbol" pitchFamily="18" charset="2"/>
              </a:rPr>
              <a:t>] + k</a:t>
            </a:r>
            <a:r>
              <a:rPr lang="de-DE" baseline="-25000">
                <a:sym typeface="Symbol" pitchFamily="18" charset="2"/>
              </a:rPr>
              <a:t>p</a:t>
            </a:r>
            <a:r>
              <a:rPr lang="de-DE">
                <a:sym typeface="Symbol" pitchFamily="18" charset="2"/>
              </a:rPr>
              <a:t> + k</a:t>
            </a:r>
            <a:r>
              <a:rPr lang="de-DE" baseline="-25000">
                <a:sym typeface="Symbol" pitchFamily="18" charset="2"/>
              </a:rPr>
              <a:t>nrT</a:t>
            </a:r>
            <a:r>
              <a:rPr lang="de-DE">
                <a:sym typeface="Symbol" pitchFamily="18" charset="2"/>
              </a:rPr>
              <a:t>)</a:t>
            </a:r>
          </a:p>
        </p:txBody>
      </p:sp>
      <p:sp>
        <p:nvSpPr>
          <p:cNvPr id="11354" name="Rectangle 90"/>
          <p:cNvSpPr>
            <a:spLocks noChangeArrowheads="1"/>
          </p:cNvSpPr>
          <p:nvPr/>
        </p:nvSpPr>
        <p:spPr bwMode="auto">
          <a:xfrm>
            <a:off x="4356100" y="0"/>
            <a:ext cx="3744913" cy="15573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55" name="Rectangle 91"/>
          <p:cNvSpPr>
            <a:spLocks noChangeArrowheads="1"/>
          </p:cNvSpPr>
          <p:nvPr/>
        </p:nvSpPr>
        <p:spPr bwMode="auto">
          <a:xfrm>
            <a:off x="5148263" y="1557338"/>
            <a:ext cx="3168650" cy="5032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56" name="Rectangle 92"/>
          <p:cNvSpPr>
            <a:spLocks noChangeArrowheads="1"/>
          </p:cNvSpPr>
          <p:nvPr/>
        </p:nvSpPr>
        <p:spPr bwMode="auto">
          <a:xfrm>
            <a:off x="6659563" y="1916113"/>
            <a:ext cx="1873250" cy="1008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57" name="Rectangle 93"/>
          <p:cNvSpPr>
            <a:spLocks noChangeArrowheads="1"/>
          </p:cNvSpPr>
          <p:nvPr/>
        </p:nvSpPr>
        <p:spPr bwMode="auto">
          <a:xfrm>
            <a:off x="5292725" y="4076700"/>
            <a:ext cx="1008063" cy="7921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39" name="Text Box 75"/>
          <p:cNvSpPr txBox="1">
            <a:spLocks noChangeArrowheads="1"/>
          </p:cNvSpPr>
          <p:nvPr/>
        </p:nvSpPr>
        <p:spPr bwMode="auto">
          <a:xfrm>
            <a:off x="4427538" y="4076700"/>
            <a:ext cx="2520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de-DE" sz="1800">
                <a:solidFill>
                  <a:srgbClr val="FF0000"/>
                </a:solidFill>
              </a:rPr>
              <a:t>Type 2 reaction (energy transfer)</a:t>
            </a:r>
          </a:p>
        </p:txBody>
      </p:sp>
      <p:sp>
        <p:nvSpPr>
          <p:cNvPr id="11358" name="Line 94"/>
          <p:cNvSpPr>
            <a:spLocks noChangeShapeType="1"/>
          </p:cNvSpPr>
          <p:nvPr/>
        </p:nvSpPr>
        <p:spPr bwMode="auto">
          <a:xfrm flipV="1">
            <a:off x="5580063" y="1125538"/>
            <a:ext cx="0" cy="7905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59" name="Text Box 95"/>
          <p:cNvSpPr txBox="1">
            <a:spLocks noChangeArrowheads="1"/>
          </p:cNvSpPr>
          <p:nvPr/>
        </p:nvSpPr>
        <p:spPr bwMode="auto">
          <a:xfrm>
            <a:off x="5364163" y="692150"/>
            <a:ext cx="3240087" cy="409575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</a:rPr>
              <a:t>FREE RADICALS</a:t>
            </a:r>
          </a:p>
        </p:txBody>
      </p:sp>
      <p:sp>
        <p:nvSpPr>
          <p:cNvPr id="11360" name="Text Box 96"/>
          <p:cNvSpPr txBox="1">
            <a:spLocks noChangeArrowheads="1"/>
          </p:cNvSpPr>
          <p:nvPr/>
        </p:nvSpPr>
        <p:spPr bwMode="auto">
          <a:xfrm>
            <a:off x="5651500" y="1196975"/>
            <a:ext cx="2663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chemeClr val="accent2"/>
                </a:solidFill>
              </a:rPr>
              <a:t>Type 1 reaction (electron transfer)</a:t>
            </a:r>
          </a:p>
        </p:txBody>
      </p:sp>
      <p:sp>
        <p:nvSpPr>
          <p:cNvPr id="11361" name="Line 97"/>
          <p:cNvSpPr>
            <a:spLocks noChangeShapeType="1"/>
          </p:cNvSpPr>
          <p:nvPr/>
        </p:nvSpPr>
        <p:spPr bwMode="auto">
          <a:xfrm>
            <a:off x="8316913" y="1125538"/>
            <a:ext cx="0" cy="1295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62" name="Text Box 98"/>
          <p:cNvSpPr txBox="1">
            <a:spLocks noChangeArrowheads="1"/>
          </p:cNvSpPr>
          <p:nvPr/>
        </p:nvSpPr>
        <p:spPr bwMode="auto">
          <a:xfrm>
            <a:off x="8316913" y="1341438"/>
            <a:ext cx="82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+ O</a:t>
            </a:r>
            <a:r>
              <a:rPr lang="en-US" sz="2000" baseline="-25000"/>
              <a:t>2</a:t>
            </a:r>
          </a:p>
        </p:txBody>
      </p:sp>
      <p:sp>
        <p:nvSpPr>
          <p:cNvPr id="11363" name="Text Box 99"/>
          <p:cNvSpPr txBox="1">
            <a:spLocks noChangeArrowheads="1"/>
          </p:cNvSpPr>
          <p:nvPr/>
        </p:nvSpPr>
        <p:spPr bwMode="auto">
          <a:xfrm>
            <a:off x="6372225" y="2492375"/>
            <a:ext cx="2663825" cy="16764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</a:rPr>
              <a:t>Reactive Oxygen Species (ROS):</a:t>
            </a:r>
          </a:p>
          <a:p>
            <a:pPr>
              <a:spcBef>
                <a:spcPct val="50000"/>
              </a:spcBef>
            </a:pPr>
            <a:r>
              <a:rPr lang="en-US" sz="1800"/>
              <a:t>Superoxide ·O</a:t>
            </a:r>
            <a:r>
              <a:rPr lang="en-US" sz="1800" baseline="-25000"/>
              <a:t>2</a:t>
            </a:r>
            <a:r>
              <a:rPr lang="en-US" sz="1800" baseline="30000"/>
              <a:t>-</a:t>
            </a:r>
          </a:p>
          <a:p>
            <a:r>
              <a:rPr lang="en-US" sz="1800"/>
              <a:t>Hydroxyl rad. ·OH</a:t>
            </a:r>
          </a:p>
          <a:p>
            <a:r>
              <a:rPr lang="en-US" sz="1800"/>
              <a:t>…</a:t>
            </a:r>
          </a:p>
        </p:txBody>
      </p:sp>
      <p:sp>
        <p:nvSpPr>
          <p:cNvPr id="11364" name="Text Box 100"/>
          <p:cNvSpPr txBox="1">
            <a:spLocks noChangeArrowheads="1"/>
          </p:cNvSpPr>
          <p:nvPr/>
        </p:nvSpPr>
        <p:spPr bwMode="auto">
          <a:xfrm>
            <a:off x="4284663" y="2781300"/>
            <a:ext cx="827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k</a:t>
            </a:r>
            <a:endParaRPr lang="en-US" sz="1800" baseline="-25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35" grpId="0"/>
      <p:bldP spid="11342" grpId="0" animBg="1"/>
      <p:bldP spid="11339" grpId="0"/>
      <p:bldP spid="11358" grpId="0" animBg="1"/>
      <p:bldP spid="11359" grpId="0" animBg="1"/>
      <p:bldP spid="11360" grpId="0"/>
      <p:bldP spid="11361" grpId="0" animBg="1"/>
      <p:bldP spid="11362" grpId="0"/>
      <p:bldP spid="11363" grpId="0" animBg="1"/>
      <p:bldP spid="113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5105400" cy="2362200"/>
          </a:xfrm>
        </p:spPr>
        <p:txBody>
          <a:bodyPr/>
          <a:lstStyle/>
          <a:p>
            <a:r>
              <a:rPr lang="el-GR" sz="2800" dirty="0" smtClean="0"/>
              <a:t>Η </a:t>
            </a:r>
            <a:r>
              <a:rPr lang="de-DE" sz="2800" dirty="0" err="1" smtClean="0"/>
              <a:t>HpD</a:t>
            </a:r>
            <a:r>
              <a:rPr lang="de-DE" sz="2800" dirty="0" smtClean="0"/>
              <a:t> </a:t>
            </a:r>
            <a:r>
              <a:rPr lang="el-GR" sz="2800" dirty="0" smtClean="0"/>
              <a:t>συσσωρεύεται</a:t>
            </a:r>
            <a:r>
              <a:rPr lang="en-US" sz="2800" dirty="0" smtClean="0"/>
              <a:t> </a:t>
            </a:r>
            <a:r>
              <a:rPr lang="el-GR" sz="2800" dirty="0" smtClean="0"/>
              <a:t>κατά προτίμηση στις</a:t>
            </a:r>
            <a:r>
              <a:rPr lang="en-US" sz="2800" dirty="0" smtClean="0"/>
              <a:t> </a:t>
            </a:r>
            <a:r>
              <a:rPr lang="el-GR" sz="2800" dirty="0" smtClean="0"/>
              <a:t>μεμβράνες</a:t>
            </a:r>
            <a:r>
              <a:rPr lang="de-DE" sz="3200" dirty="0" smtClean="0"/>
              <a:t> </a:t>
            </a:r>
            <a:endParaRPr lang="de-DE" sz="3200" dirty="0"/>
          </a:p>
        </p:txBody>
      </p:sp>
      <p:pic>
        <p:nvPicPr>
          <p:cNvPr id="5" name="Picture 5" descr="zelle Kopie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 l="19167" t="5556" b="32877"/>
          <a:stretch>
            <a:fillRect/>
          </a:stretch>
        </p:blipFill>
        <p:spPr>
          <a:xfrm>
            <a:off x="609600" y="2743200"/>
            <a:ext cx="8534400" cy="3886200"/>
          </a:xfrm>
        </p:spPr>
      </p:pic>
      <p:pic>
        <p:nvPicPr>
          <p:cNvPr id="6" name="Picture 6" descr="f5-1"/>
          <p:cNvPicPr>
            <a:picLocks noChangeAspect="1" noChangeArrowheads="1"/>
          </p:cNvPicPr>
          <p:nvPr/>
        </p:nvPicPr>
        <p:blipFill>
          <a:blip r:embed="rId3" cstate="print"/>
          <a:srcRect t="31482"/>
          <a:stretch>
            <a:fillRect/>
          </a:stretch>
        </p:blipFill>
        <p:spPr bwMode="auto">
          <a:xfrm>
            <a:off x="5099050" y="0"/>
            <a:ext cx="40449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187450" y="2276475"/>
            <a:ext cx="30972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1800" dirty="0" smtClean="0">
                <a:solidFill>
                  <a:schemeClr val="accent2"/>
                </a:solidFill>
              </a:rPr>
              <a:t>Μεμβράνη πλάσματος</a:t>
            </a:r>
            <a:endParaRPr lang="en-US" sz="1800" dirty="0">
              <a:solidFill>
                <a:schemeClr val="accent2"/>
              </a:solidFill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5791200" y="4343400"/>
            <a:ext cx="2286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1800" dirty="0" smtClean="0">
                <a:solidFill>
                  <a:schemeClr val="accent2"/>
                </a:solidFill>
              </a:rPr>
              <a:t>Μιτοχόνδρια</a:t>
            </a:r>
            <a:endParaRPr lang="en-US" sz="1800" dirty="0">
              <a:solidFill>
                <a:schemeClr val="accent2"/>
              </a:solidFill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7524750" y="4724400"/>
            <a:ext cx="16192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l-GR" sz="1600" dirty="0" smtClean="0"/>
              <a:t>Εξωτερική μεμβράνη</a:t>
            </a:r>
            <a:endParaRPr lang="de-DE" sz="1600" dirty="0"/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0" y="2924175"/>
            <a:ext cx="23399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1800" dirty="0" smtClean="0">
                <a:solidFill>
                  <a:schemeClr val="accent2"/>
                </a:solidFill>
              </a:rPr>
              <a:t>Πυρηνική μεμβράνη</a:t>
            </a:r>
            <a:endParaRPr lang="en-US" sz="1800" dirty="0">
              <a:solidFill>
                <a:schemeClr val="accent2"/>
              </a:solidFill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4140200" y="5715000"/>
            <a:ext cx="1651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1600" dirty="0" smtClean="0"/>
              <a:t>Εσωτερική μεμβράνη</a:t>
            </a:r>
            <a:endParaRPr lang="de-DE" sz="1600" dirty="0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1042988" y="616585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1800" dirty="0" err="1" smtClean="0">
                <a:solidFill>
                  <a:schemeClr val="accent2"/>
                </a:solidFill>
              </a:rPr>
              <a:t>Λυσοσώματα</a:t>
            </a:r>
            <a:endParaRPr lang="en-US" sz="1800" dirty="0">
              <a:solidFill>
                <a:schemeClr val="accent2"/>
              </a:solidFill>
            </a:endParaRPr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762000" y="3978275"/>
            <a:ext cx="2347913" cy="1508125"/>
          </a:xfrm>
          <a:custGeom>
            <a:avLst/>
            <a:gdLst/>
            <a:ahLst/>
            <a:cxnLst>
              <a:cxn ang="0">
                <a:pos x="600" y="410"/>
              </a:cxn>
              <a:cxn ang="0">
                <a:pos x="672" y="590"/>
              </a:cxn>
              <a:cxn ang="0">
                <a:pos x="708" y="602"/>
              </a:cxn>
              <a:cxn ang="0">
                <a:pos x="744" y="626"/>
              </a:cxn>
              <a:cxn ang="0">
                <a:pos x="900" y="662"/>
              </a:cxn>
              <a:cxn ang="0">
                <a:pos x="1068" y="722"/>
              </a:cxn>
              <a:cxn ang="0">
                <a:pos x="1404" y="710"/>
              </a:cxn>
              <a:cxn ang="0">
                <a:pos x="1440" y="698"/>
              </a:cxn>
              <a:cxn ang="0">
                <a:pos x="1428" y="242"/>
              </a:cxn>
              <a:cxn ang="0">
                <a:pos x="1332" y="182"/>
              </a:cxn>
              <a:cxn ang="0">
                <a:pos x="1296" y="158"/>
              </a:cxn>
              <a:cxn ang="0">
                <a:pos x="1212" y="134"/>
              </a:cxn>
              <a:cxn ang="0">
                <a:pos x="1008" y="62"/>
              </a:cxn>
              <a:cxn ang="0">
                <a:pos x="804" y="50"/>
              </a:cxn>
              <a:cxn ang="0">
                <a:pos x="756" y="122"/>
              </a:cxn>
              <a:cxn ang="0">
                <a:pos x="684" y="170"/>
              </a:cxn>
              <a:cxn ang="0">
                <a:pos x="600" y="374"/>
              </a:cxn>
              <a:cxn ang="0">
                <a:pos x="708" y="542"/>
              </a:cxn>
              <a:cxn ang="0">
                <a:pos x="804" y="566"/>
              </a:cxn>
              <a:cxn ang="0">
                <a:pos x="888" y="614"/>
              </a:cxn>
              <a:cxn ang="0">
                <a:pos x="1056" y="638"/>
              </a:cxn>
              <a:cxn ang="0">
                <a:pos x="1128" y="650"/>
              </a:cxn>
              <a:cxn ang="0">
                <a:pos x="1236" y="662"/>
              </a:cxn>
              <a:cxn ang="0">
                <a:pos x="1404" y="578"/>
              </a:cxn>
              <a:cxn ang="0">
                <a:pos x="1392" y="362"/>
              </a:cxn>
              <a:cxn ang="0">
                <a:pos x="1272" y="158"/>
              </a:cxn>
              <a:cxn ang="0">
                <a:pos x="1068" y="98"/>
              </a:cxn>
              <a:cxn ang="0">
                <a:pos x="840" y="110"/>
              </a:cxn>
              <a:cxn ang="0">
                <a:pos x="816" y="146"/>
              </a:cxn>
              <a:cxn ang="0">
                <a:pos x="744" y="194"/>
              </a:cxn>
              <a:cxn ang="0">
                <a:pos x="708" y="218"/>
              </a:cxn>
              <a:cxn ang="0">
                <a:pos x="672" y="326"/>
              </a:cxn>
              <a:cxn ang="0">
                <a:pos x="660" y="362"/>
              </a:cxn>
              <a:cxn ang="0">
                <a:pos x="648" y="398"/>
              </a:cxn>
              <a:cxn ang="0">
                <a:pos x="708" y="530"/>
              </a:cxn>
              <a:cxn ang="0">
                <a:pos x="0" y="950"/>
              </a:cxn>
            </a:cxnLst>
            <a:rect l="0" t="0" r="r" b="b"/>
            <a:pathLst>
              <a:path w="1479" h="950">
                <a:moveTo>
                  <a:pt x="600" y="410"/>
                </a:moveTo>
                <a:cubicBezTo>
                  <a:pt x="615" y="454"/>
                  <a:pt x="630" y="556"/>
                  <a:pt x="672" y="590"/>
                </a:cubicBezTo>
                <a:cubicBezTo>
                  <a:pt x="682" y="598"/>
                  <a:pt x="697" y="596"/>
                  <a:pt x="708" y="602"/>
                </a:cubicBezTo>
                <a:cubicBezTo>
                  <a:pt x="721" y="608"/>
                  <a:pt x="731" y="620"/>
                  <a:pt x="744" y="626"/>
                </a:cubicBezTo>
                <a:cubicBezTo>
                  <a:pt x="790" y="646"/>
                  <a:pt x="852" y="654"/>
                  <a:pt x="900" y="662"/>
                </a:cubicBezTo>
                <a:cubicBezTo>
                  <a:pt x="952" y="697"/>
                  <a:pt x="1010" y="703"/>
                  <a:pt x="1068" y="722"/>
                </a:cubicBezTo>
                <a:cubicBezTo>
                  <a:pt x="1180" y="718"/>
                  <a:pt x="1292" y="717"/>
                  <a:pt x="1404" y="710"/>
                </a:cubicBezTo>
                <a:cubicBezTo>
                  <a:pt x="1417" y="709"/>
                  <a:pt x="1439" y="711"/>
                  <a:pt x="1440" y="698"/>
                </a:cubicBezTo>
                <a:cubicBezTo>
                  <a:pt x="1448" y="546"/>
                  <a:pt x="1439" y="394"/>
                  <a:pt x="1428" y="242"/>
                </a:cubicBezTo>
                <a:cubicBezTo>
                  <a:pt x="1425" y="197"/>
                  <a:pt x="1357" y="190"/>
                  <a:pt x="1332" y="182"/>
                </a:cubicBezTo>
                <a:cubicBezTo>
                  <a:pt x="1318" y="177"/>
                  <a:pt x="1309" y="164"/>
                  <a:pt x="1296" y="158"/>
                </a:cubicBezTo>
                <a:cubicBezTo>
                  <a:pt x="1242" y="135"/>
                  <a:pt x="1259" y="157"/>
                  <a:pt x="1212" y="134"/>
                </a:cubicBezTo>
                <a:cubicBezTo>
                  <a:pt x="1135" y="95"/>
                  <a:pt x="1097" y="75"/>
                  <a:pt x="1008" y="62"/>
                </a:cubicBezTo>
                <a:cubicBezTo>
                  <a:pt x="939" y="16"/>
                  <a:pt x="932" y="0"/>
                  <a:pt x="804" y="50"/>
                </a:cubicBezTo>
                <a:cubicBezTo>
                  <a:pt x="777" y="60"/>
                  <a:pt x="772" y="98"/>
                  <a:pt x="756" y="122"/>
                </a:cubicBezTo>
                <a:cubicBezTo>
                  <a:pt x="740" y="146"/>
                  <a:pt x="684" y="170"/>
                  <a:pt x="684" y="170"/>
                </a:cubicBezTo>
                <a:cubicBezTo>
                  <a:pt x="642" y="233"/>
                  <a:pt x="615" y="299"/>
                  <a:pt x="600" y="374"/>
                </a:cubicBezTo>
                <a:cubicBezTo>
                  <a:pt x="609" y="410"/>
                  <a:pt x="672" y="526"/>
                  <a:pt x="708" y="542"/>
                </a:cubicBezTo>
                <a:cubicBezTo>
                  <a:pt x="738" y="556"/>
                  <a:pt x="773" y="556"/>
                  <a:pt x="804" y="566"/>
                </a:cubicBezTo>
                <a:cubicBezTo>
                  <a:pt x="916" y="603"/>
                  <a:pt x="796" y="574"/>
                  <a:pt x="888" y="614"/>
                </a:cubicBezTo>
                <a:cubicBezTo>
                  <a:pt x="928" y="631"/>
                  <a:pt x="1033" y="635"/>
                  <a:pt x="1056" y="638"/>
                </a:cubicBezTo>
                <a:cubicBezTo>
                  <a:pt x="1080" y="641"/>
                  <a:pt x="1104" y="647"/>
                  <a:pt x="1128" y="650"/>
                </a:cubicBezTo>
                <a:cubicBezTo>
                  <a:pt x="1164" y="655"/>
                  <a:pt x="1200" y="658"/>
                  <a:pt x="1236" y="662"/>
                </a:cubicBezTo>
                <a:cubicBezTo>
                  <a:pt x="1299" y="646"/>
                  <a:pt x="1346" y="607"/>
                  <a:pt x="1404" y="578"/>
                </a:cubicBezTo>
                <a:cubicBezTo>
                  <a:pt x="1451" y="508"/>
                  <a:pt x="1479" y="420"/>
                  <a:pt x="1392" y="362"/>
                </a:cubicBezTo>
                <a:cubicBezTo>
                  <a:pt x="1338" y="281"/>
                  <a:pt x="1356" y="214"/>
                  <a:pt x="1272" y="158"/>
                </a:cubicBezTo>
                <a:cubicBezTo>
                  <a:pt x="1222" y="84"/>
                  <a:pt x="1165" y="106"/>
                  <a:pt x="1068" y="98"/>
                </a:cubicBezTo>
                <a:cubicBezTo>
                  <a:pt x="992" y="102"/>
                  <a:pt x="915" y="96"/>
                  <a:pt x="840" y="110"/>
                </a:cubicBezTo>
                <a:cubicBezTo>
                  <a:pt x="826" y="113"/>
                  <a:pt x="827" y="137"/>
                  <a:pt x="816" y="146"/>
                </a:cubicBezTo>
                <a:cubicBezTo>
                  <a:pt x="794" y="165"/>
                  <a:pt x="768" y="178"/>
                  <a:pt x="744" y="194"/>
                </a:cubicBezTo>
                <a:cubicBezTo>
                  <a:pt x="732" y="202"/>
                  <a:pt x="708" y="218"/>
                  <a:pt x="708" y="218"/>
                </a:cubicBezTo>
                <a:cubicBezTo>
                  <a:pt x="696" y="254"/>
                  <a:pt x="684" y="290"/>
                  <a:pt x="672" y="326"/>
                </a:cubicBezTo>
                <a:cubicBezTo>
                  <a:pt x="668" y="338"/>
                  <a:pt x="664" y="350"/>
                  <a:pt x="660" y="362"/>
                </a:cubicBezTo>
                <a:cubicBezTo>
                  <a:pt x="656" y="374"/>
                  <a:pt x="648" y="398"/>
                  <a:pt x="648" y="398"/>
                </a:cubicBezTo>
                <a:cubicBezTo>
                  <a:pt x="666" y="452"/>
                  <a:pt x="670" y="492"/>
                  <a:pt x="708" y="530"/>
                </a:cubicBezTo>
                <a:lnTo>
                  <a:pt x="0" y="95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0" y="5421313"/>
            <a:ext cx="20764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1800" dirty="0" err="1" smtClean="0">
                <a:solidFill>
                  <a:schemeClr val="accent2"/>
                </a:solidFill>
              </a:rPr>
              <a:t>Ενδοπλασματικό</a:t>
            </a:r>
            <a:r>
              <a:rPr lang="el-GR" sz="1800" dirty="0" smtClean="0">
                <a:solidFill>
                  <a:schemeClr val="accent2"/>
                </a:solidFill>
              </a:rPr>
              <a:t> Δίκτυο</a:t>
            </a:r>
            <a:endParaRPr lang="en-US" sz="1800" dirty="0">
              <a:solidFill>
                <a:schemeClr val="accent2"/>
              </a:solidFill>
            </a:endParaRP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4572000" y="2438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1800" dirty="0" err="1" smtClean="0">
                <a:solidFill>
                  <a:srgbClr val="CC0000"/>
                </a:solidFill>
              </a:rPr>
              <a:t>Προσβαλόμενες</a:t>
            </a:r>
            <a:r>
              <a:rPr lang="el-GR" sz="1800" dirty="0" smtClean="0">
                <a:solidFill>
                  <a:srgbClr val="CC0000"/>
                </a:solidFill>
              </a:rPr>
              <a:t> Θέσεις</a:t>
            </a:r>
            <a:endParaRPr lang="de-DE" sz="1800" dirty="0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476250"/>
            <a:ext cx="3905250" cy="1871663"/>
          </a:xfrm>
        </p:spPr>
        <p:txBody>
          <a:bodyPr/>
          <a:lstStyle/>
          <a:p>
            <a:r>
              <a:rPr lang="el-GR" sz="2800" dirty="0" smtClean="0"/>
              <a:t>Αντιδράσεις του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baseline="30000" dirty="0" smtClean="0">
                <a:solidFill>
                  <a:schemeClr val="tx1"/>
                </a:solidFill>
              </a:rPr>
              <a:t>1</a:t>
            </a:r>
            <a:r>
              <a:rPr lang="en-US" sz="2800" dirty="0" smtClean="0">
                <a:solidFill>
                  <a:schemeClr val="tx1"/>
                </a:solidFill>
              </a:rPr>
              <a:t>O</a:t>
            </a:r>
            <a:r>
              <a:rPr lang="en-US" sz="2800" baseline="-25000" dirty="0" smtClean="0">
                <a:solidFill>
                  <a:schemeClr val="tx1"/>
                </a:solidFill>
              </a:rPr>
              <a:t>2</a:t>
            </a:r>
            <a:r>
              <a:rPr lang="en-US" sz="2800" baseline="-25000" dirty="0" smtClean="0">
                <a:solidFill>
                  <a:srgbClr val="CC0000"/>
                </a:solidFill>
              </a:rPr>
              <a:t> </a:t>
            </a:r>
            <a:r>
              <a:rPr lang="el-GR" sz="2800" dirty="0" smtClean="0">
                <a:solidFill>
                  <a:schemeClr val="tx1"/>
                </a:solidFill>
              </a:rPr>
              <a:t>και των </a:t>
            </a:r>
            <a:r>
              <a:rPr lang="en-US" sz="2800" dirty="0" smtClean="0"/>
              <a:t>ROS</a:t>
            </a:r>
            <a:r>
              <a:rPr lang="en-US" sz="2800" baseline="-25000" dirty="0"/>
              <a:t/>
            </a:r>
            <a:br>
              <a:rPr lang="en-US" sz="2800" baseline="-25000" dirty="0"/>
            </a:br>
            <a:r>
              <a:rPr lang="el-GR" sz="2800" dirty="0" smtClean="0"/>
              <a:t>με </a:t>
            </a:r>
            <a:r>
              <a:rPr lang="el-GR" sz="2800" dirty="0" err="1" smtClean="0"/>
              <a:t>βιομόρια</a:t>
            </a:r>
            <a:endParaRPr lang="en-US" sz="2800" dirty="0"/>
          </a:p>
        </p:txBody>
      </p:sp>
      <p:pic>
        <p:nvPicPr>
          <p:cNvPr id="5" name="Picture 3" descr="reaktionena"/>
          <p:cNvPicPr>
            <a:picLocks noChangeAspect="1" noChangeArrowheads="1"/>
          </p:cNvPicPr>
          <p:nvPr/>
        </p:nvPicPr>
        <p:blipFill>
          <a:blip r:embed="rId2" cstate="print"/>
          <a:srcRect t="3606" r="5263" b="23395"/>
          <a:stretch>
            <a:fillRect/>
          </a:stretch>
        </p:blipFill>
        <p:spPr>
          <a:xfrm>
            <a:off x="4067175" y="0"/>
            <a:ext cx="5076825" cy="6858000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300788" y="620713"/>
            <a:ext cx="2051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 err="1" smtClean="0">
                <a:solidFill>
                  <a:srgbClr val="FF0000"/>
                </a:solidFill>
              </a:rPr>
              <a:t>Υπεροξείδωση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096000" y="3810000"/>
            <a:ext cx="1447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 smtClean="0">
                <a:solidFill>
                  <a:srgbClr val="FF0000"/>
                </a:solidFill>
              </a:rPr>
              <a:t>Κυκλική Προσθήκη</a:t>
            </a:r>
            <a:endParaRPr lang="de-DE" dirty="0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795963" y="5589588"/>
            <a:ext cx="152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 smtClean="0">
                <a:solidFill>
                  <a:srgbClr val="FF0000"/>
                </a:solidFill>
              </a:rPr>
              <a:t>Οξείδωση</a:t>
            </a:r>
            <a:endParaRPr lang="de-DE" sz="2000" dirty="0">
              <a:solidFill>
                <a:srgbClr val="FF0000"/>
              </a:solidFill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79388" y="2565400"/>
            <a:ext cx="3905250" cy="1871663"/>
          </a:xfrm>
          <a:prstGeom prst="rect">
            <a:avLst/>
          </a:prstGeom>
          <a:solidFill>
            <a:srgbClr val="FFFF00"/>
          </a:solidFill>
          <a:ln w="9525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l-GR" sz="2000" dirty="0" smtClean="0">
                <a:solidFill>
                  <a:schemeClr val="tx2"/>
                </a:solidFill>
              </a:rPr>
              <a:t>Πρόκληση οξειδωτικής ζημίας με συνακόλουθο κυτταρικό θάνατο</a:t>
            </a:r>
            <a:endParaRPr lang="en-US" sz="2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476250"/>
            <a:ext cx="2079625" cy="2693988"/>
          </a:xfrm>
          <a:prstGeom prst="rect">
            <a:avLst/>
          </a:prstGeom>
          <a:noFill/>
        </p:spPr>
      </p:pic>
      <p:pic>
        <p:nvPicPr>
          <p:cNvPr id="5" name="Picture 12" descr="c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488950"/>
            <a:ext cx="2000250" cy="2724150"/>
          </a:xfrm>
          <a:prstGeom prst="rect">
            <a:avLst/>
          </a:prstGeom>
          <a:noFill/>
        </p:spPr>
      </p:pic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5508625" y="3284538"/>
            <a:ext cx="17287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 smtClean="0"/>
              <a:t>ΜΕΤΑ</a:t>
            </a:r>
            <a:endParaRPr lang="en-US" sz="2000" dirty="0"/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1763713" y="3284538"/>
            <a:ext cx="17287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 smtClean="0"/>
              <a:t>ΠΡΙΝ</a:t>
            </a:r>
            <a:endParaRPr lang="en-US" sz="2000" dirty="0"/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468313" y="4221163"/>
            <a:ext cx="57598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 smtClean="0"/>
              <a:t>ΠΡΙΝ </a:t>
            </a:r>
            <a:r>
              <a:rPr lang="en-US" sz="2000" dirty="0" smtClean="0"/>
              <a:t>– </a:t>
            </a:r>
            <a:r>
              <a:rPr lang="el-GR" sz="2000" dirty="0" smtClean="0"/>
              <a:t>Η </a:t>
            </a:r>
            <a:r>
              <a:rPr lang="el-GR" sz="2000" dirty="0" err="1" smtClean="0"/>
              <a:t>φωτοδυναμική</a:t>
            </a:r>
            <a:r>
              <a:rPr lang="el-GR" sz="2000" dirty="0" smtClean="0"/>
              <a:t> διάγνωση</a:t>
            </a:r>
            <a:r>
              <a:rPr lang="en-US" sz="2000" dirty="0" smtClean="0"/>
              <a:t> </a:t>
            </a:r>
            <a:r>
              <a:rPr lang="en-US" sz="2000" dirty="0"/>
              <a:t>(PDD) </a:t>
            </a:r>
            <a:r>
              <a:rPr lang="el-GR" sz="2000" dirty="0" smtClean="0"/>
              <a:t>του όγκου</a:t>
            </a:r>
            <a:endParaRPr lang="en-US" sz="2000" dirty="0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468313" y="5084763"/>
            <a:ext cx="7199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 smtClean="0"/>
              <a:t>ΜΕΤΑ </a:t>
            </a:r>
            <a:r>
              <a:rPr lang="en-US" sz="2000" dirty="0" smtClean="0"/>
              <a:t>– </a:t>
            </a:r>
            <a:r>
              <a:rPr lang="el-GR" sz="2000" dirty="0" smtClean="0"/>
              <a:t>Καταστροφή όγκου </a:t>
            </a:r>
            <a:r>
              <a:rPr lang="el-GR" sz="2000" dirty="0" err="1" smtClean="0"/>
              <a:t>φωτοδυναμικώς</a:t>
            </a:r>
            <a:r>
              <a:rPr lang="el-GR" sz="2000" dirty="0" smtClean="0"/>
              <a:t> (</a:t>
            </a:r>
            <a:r>
              <a:rPr lang="en-US" sz="2000" dirty="0" smtClean="0"/>
              <a:t>PDT</a:t>
            </a:r>
            <a:r>
              <a:rPr lang="el-GR" sz="2000" dirty="0" smtClean="0"/>
              <a:t>)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l-GR" sz="2800" dirty="0" smtClean="0">
                <a:solidFill>
                  <a:srgbClr val="008000"/>
                </a:solidFill>
              </a:rPr>
              <a:t>Πλεονεκτήματα</a:t>
            </a:r>
            <a:r>
              <a:rPr lang="en-US" sz="2800" dirty="0" smtClean="0"/>
              <a:t> </a:t>
            </a:r>
            <a:r>
              <a:rPr lang="el-GR" sz="2800" dirty="0" smtClean="0"/>
              <a:t>και </a:t>
            </a:r>
            <a:r>
              <a:rPr lang="el-GR" sz="2800" dirty="0" smtClean="0">
                <a:solidFill>
                  <a:srgbClr val="CC0000"/>
                </a:solidFill>
              </a:rPr>
              <a:t>μειονεκτήματα </a:t>
            </a:r>
            <a:r>
              <a:rPr lang="el-GR" sz="2800" dirty="0" err="1" smtClean="0"/>
              <a:t>φωτοευαισθητοποιητών</a:t>
            </a:r>
            <a:r>
              <a:rPr lang="el-GR" sz="2800" dirty="0" smtClean="0"/>
              <a:t> 1</a:t>
            </a:r>
            <a:r>
              <a:rPr lang="el-GR" sz="2800" baseline="30000" dirty="0" smtClean="0"/>
              <a:t>ης</a:t>
            </a:r>
            <a:r>
              <a:rPr lang="el-GR" sz="2800" dirty="0" smtClean="0"/>
              <a:t> γενιάς</a:t>
            </a:r>
            <a:endParaRPr lang="en-US" sz="280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09600" y="1905000"/>
            <a:ext cx="83058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1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l-G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Φωτοφυσικές</a:t>
            </a:r>
            <a:r>
              <a:rPr kumimoji="0" lang="el-G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l-G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ιδότητες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el-G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υψηλά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</a:t>
            </a:r>
            <a:r>
              <a:rPr kumimoji="0" lang="en-US" sz="2000" b="0" i="0" u="none" strike="noStrike" kern="1200" cap="none" spc="0" normalizeH="0" baseline="-25000" noProof="0" dirty="0" err="1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isc</a:t>
            </a:r>
            <a:r>
              <a:rPr kumimoji="0" lang="en-US" sz="20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 </a:t>
            </a:r>
            <a:r>
              <a:rPr kumimoji="0" lang="el-G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και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 (</a:t>
            </a:r>
            <a:r>
              <a:rPr kumimoji="0" lang="en-US" sz="20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</a:t>
            </a:r>
            <a:r>
              <a:rPr kumimoji="0" lang="en-US" sz="20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),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CC33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</a:t>
            </a:r>
            <a:r>
              <a:rPr kumimoji="0" lang="el-G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αλλά σε σχετικά μικρά μήκη κύματος και με ασθενείς</a:t>
            </a:r>
            <a:r>
              <a:rPr kumimoji="0" lang="el-GR" sz="2000" b="0" i="0" u="none" strike="noStrike" kern="1200" cap="none" spc="0" normalizeH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απορροφήσεις</a:t>
            </a:r>
            <a:endParaRPr kumimoji="0" lang="en-US" sz="2000" b="0" u="none" strike="noStrike" kern="1200" cap="none" spc="0" normalizeH="0" baseline="0" noProof="0" dirty="0" smtClean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+mn-lt"/>
              <a:ea typeface="+mn-ea"/>
              <a:cs typeface="+mn-cs"/>
              <a:sym typeface="Symbol" pitchFamily="18" charset="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1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l-GR" sz="20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Δραστικότητα 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in vivo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: </a:t>
            </a:r>
            <a:r>
              <a:rPr kumimoji="0" lang="el-G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μικ</a:t>
            </a:r>
            <a:r>
              <a:rPr lang="el-GR" sz="2000" dirty="0" err="1" smtClean="0">
                <a:solidFill>
                  <a:srgbClr val="008000"/>
                </a:solidFill>
                <a:sym typeface="Symbol" pitchFamily="18" charset="2"/>
              </a:rPr>
              <a:t>ρή</a:t>
            </a:r>
            <a:r>
              <a:rPr lang="el-GR" sz="2000" dirty="0" smtClean="0">
                <a:solidFill>
                  <a:srgbClr val="008000"/>
                </a:solidFill>
                <a:sym typeface="Symbol" pitchFamily="18" charset="2"/>
              </a:rPr>
              <a:t> δραστικότητα στο σκοτάδι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, </a:t>
            </a:r>
            <a:r>
              <a:rPr kumimoji="0" lang="el-G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υψηλή </a:t>
            </a:r>
            <a:r>
              <a:rPr kumimoji="0" lang="el-G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φωτοδυναμική</a:t>
            </a:r>
            <a:r>
              <a:rPr kumimoji="0" lang="el-G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δραστικότητα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,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CC33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</a:t>
            </a:r>
            <a:r>
              <a:rPr kumimoji="0" lang="el-G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αλλά σχετικά μικρή εκλεκτικότητα ως προς τη</a:t>
            </a:r>
            <a:r>
              <a:rPr kumimoji="0" lang="el-GR" sz="2000" b="0" i="0" u="none" strike="noStrike" kern="1200" cap="none" spc="0" normalizeH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συσσώρευσή τους στους όγκους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+mn-lt"/>
              <a:ea typeface="+mn-ea"/>
              <a:cs typeface="+mn-cs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l-GR" sz="2800" dirty="0" smtClean="0"/>
              <a:t>Το παράδειγμα της </a:t>
            </a:r>
            <a:r>
              <a:rPr lang="el-GR" sz="2800" dirty="0" err="1" smtClean="0"/>
              <a:t>φωτοδυναμική</a:t>
            </a:r>
            <a:r>
              <a:rPr lang="el-GR" sz="2800" dirty="0" smtClean="0"/>
              <a:t> θεραπείας με </a:t>
            </a:r>
            <a:r>
              <a:rPr lang="en-US" sz="2800" dirty="0" err="1" smtClean="0"/>
              <a:t>HpD</a:t>
            </a:r>
            <a:endParaRPr lang="en-US" sz="2800" dirty="0"/>
          </a:p>
        </p:txBody>
      </p:sp>
      <p:graphicFrame>
        <p:nvGraphicFramePr>
          <p:cNvPr id="18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61913" y="2057400"/>
          <a:ext cx="5900737" cy="3935413"/>
        </p:xfrm>
        <a:graphic>
          <a:graphicData uri="http://schemas.openxmlformats.org/presentationml/2006/ole">
            <p:oleObj spid="_x0000_s30722" name="Document" r:id="rId3" imgW="6152461" imgH="4104171" progId="Word.Document.8">
              <p:embed/>
            </p:oleObj>
          </a:graphicData>
        </a:graphic>
      </p:graphicFrame>
      <p:pic>
        <p:nvPicPr>
          <p:cNvPr id="19" name="Picture 8" descr="pdtent1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096000" y="914400"/>
            <a:ext cx="3048000" cy="2514600"/>
          </a:xfrm>
          <a:prstGeom prst="rect">
            <a:avLst/>
          </a:prstGeom>
        </p:spPr>
      </p:pic>
      <p:pic>
        <p:nvPicPr>
          <p:cNvPr id="20" name="Picture 10" descr="pdtent4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172200" y="3886200"/>
            <a:ext cx="2971800" cy="2667000"/>
          </a:xfrm>
          <a:prstGeom prst="rect">
            <a:avLst/>
          </a:prstGeom>
        </p:spPr>
      </p:pic>
      <p:sp>
        <p:nvSpPr>
          <p:cNvPr id="22" name="Text Box 23"/>
          <p:cNvSpPr txBox="1">
            <a:spLocks noChangeArrowheads="1"/>
          </p:cNvSpPr>
          <p:nvPr/>
        </p:nvSpPr>
        <p:spPr bwMode="auto">
          <a:xfrm>
            <a:off x="3851920" y="5661248"/>
            <a:ext cx="1944687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1800" b="1" dirty="0" smtClean="0"/>
              <a:t>ΑΠΟΠΤΩΣΗ ΚΥΤΤΑΡΩΝ</a:t>
            </a: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940425" y="1484313"/>
            <a:ext cx="3203575" cy="345757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10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l-G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Ο </a:t>
            </a:r>
            <a:r>
              <a:rPr kumimoji="0" lang="el-G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φωτοευαισθητοποιητής</a:t>
            </a:r>
            <a:r>
              <a:rPr kumimoji="0" lang="el-GR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l-G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πρωτοπορφυρίνη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IX (Pp IX)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l-G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είναι </a:t>
            </a:r>
            <a:r>
              <a:rPr kumimoji="0" lang="el-GR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ένα ενδιάμεσο της σύνθεσης της </a:t>
            </a:r>
            <a:r>
              <a:rPr kumimoji="0" lang="el-G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αίμης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10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l-G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Η φυσιολογική συγκέντρωση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Pp IX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l-G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είναι χαμηλή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l-G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εξαιτίας</a:t>
            </a:r>
            <a:r>
              <a:rPr kumimoji="0" lang="el-GR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της </a:t>
            </a:r>
            <a:r>
              <a:rPr kumimoji="0" lang="el-G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ελεγχόμενης έκφρασης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</a:t>
            </a:r>
            <a:r>
              <a:rPr kumimoji="0" lang="el-G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της προδρόμου </a:t>
            </a:r>
            <a:r>
              <a:rPr kumimoji="0" lang="el-G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ένσωσης</a:t>
            </a:r>
            <a:r>
              <a:rPr kumimoji="0" lang="el-GR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l-G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αμινολεβουλινικό</a:t>
            </a:r>
            <a:r>
              <a:rPr kumimoji="0" lang="el-G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οξύ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(ALA)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10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0"/>
            <a:ext cx="8964613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800" dirty="0" smtClean="0"/>
              <a:t>Ενδογενείς</a:t>
            </a:r>
            <a:r>
              <a:rPr lang="en-US" sz="2800" dirty="0" smtClean="0"/>
              <a:t> </a:t>
            </a:r>
            <a:r>
              <a:rPr lang="en-US" sz="2800" dirty="0"/>
              <a:t>PS:</a:t>
            </a:r>
          </a:p>
          <a:p>
            <a:pPr algn="ctr">
              <a:spcBef>
                <a:spcPct val="50000"/>
              </a:spcBef>
            </a:pPr>
            <a:r>
              <a:rPr lang="el-GR" sz="2800" dirty="0" smtClean="0"/>
              <a:t>Τα κύτταρα παράγουν τους δικούς τους </a:t>
            </a:r>
            <a:r>
              <a:rPr lang="en-US" sz="2800" dirty="0" smtClean="0"/>
              <a:t>PS</a:t>
            </a:r>
            <a:endParaRPr lang="en-US" sz="2800" dirty="0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3779838" y="6165850"/>
            <a:ext cx="683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2000" dirty="0" err="1" smtClean="0">
                <a:solidFill>
                  <a:srgbClr val="CC0000"/>
                </a:solidFill>
              </a:rPr>
              <a:t>Αίμη</a:t>
            </a:r>
            <a:endParaRPr lang="de-DE" sz="2000" dirty="0">
              <a:solidFill>
                <a:srgbClr val="CC0000"/>
              </a:solidFill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611188" y="1557338"/>
            <a:ext cx="720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000">
                <a:solidFill>
                  <a:srgbClr val="CC0000"/>
                </a:solidFill>
              </a:rPr>
              <a:t>ALA</a:t>
            </a: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4067175" y="1341438"/>
            <a:ext cx="8651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sz="2000">
                <a:solidFill>
                  <a:srgbClr val="CC0000"/>
                </a:solidFill>
              </a:rPr>
              <a:t>Pp IX</a:t>
            </a:r>
          </a:p>
        </p:txBody>
      </p:sp>
      <p:pic>
        <p:nvPicPr>
          <p:cNvPr id="9" name="Picture 29" descr="ppix-struc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7963" y="1700213"/>
            <a:ext cx="3248025" cy="3816350"/>
          </a:xfrm>
          <a:prstGeom prst="rect">
            <a:avLst/>
          </a:prstGeom>
          <a:noFill/>
        </p:spPr>
      </p:pic>
      <p:sp>
        <p:nvSpPr>
          <p:cNvPr id="10" name="Line 30"/>
          <p:cNvSpPr>
            <a:spLocks noChangeShapeType="1"/>
          </p:cNvSpPr>
          <p:nvPr/>
        </p:nvSpPr>
        <p:spPr bwMode="auto">
          <a:xfrm>
            <a:off x="4067175" y="5445125"/>
            <a:ext cx="0" cy="7921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" name="Text Box 32"/>
          <p:cNvSpPr txBox="1">
            <a:spLocks noChangeArrowheads="1"/>
          </p:cNvSpPr>
          <p:nvPr/>
        </p:nvSpPr>
        <p:spPr bwMode="auto">
          <a:xfrm>
            <a:off x="395288" y="2205038"/>
            <a:ext cx="1584325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COO</a:t>
            </a:r>
            <a:r>
              <a:rPr lang="en-US" sz="1600" baseline="30000"/>
              <a:t>-</a:t>
            </a:r>
          </a:p>
          <a:p>
            <a:pPr>
              <a:spcBef>
                <a:spcPct val="50000"/>
              </a:spcBef>
            </a:pPr>
            <a:r>
              <a:rPr lang="en-US" sz="1600"/>
              <a:t>CH</a:t>
            </a:r>
            <a:r>
              <a:rPr lang="en-US" sz="1600" baseline="-25000"/>
              <a:t>2</a:t>
            </a:r>
          </a:p>
          <a:p>
            <a:pPr>
              <a:spcBef>
                <a:spcPct val="50000"/>
              </a:spcBef>
            </a:pPr>
            <a:r>
              <a:rPr lang="en-US" sz="1600"/>
              <a:t>CH</a:t>
            </a:r>
            <a:r>
              <a:rPr lang="en-US" sz="1600" baseline="-25000"/>
              <a:t>2</a:t>
            </a:r>
          </a:p>
          <a:p>
            <a:pPr>
              <a:spcBef>
                <a:spcPct val="50000"/>
              </a:spcBef>
            </a:pPr>
            <a:r>
              <a:rPr lang="en-US" sz="1600"/>
              <a:t>C   O</a:t>
            </a:r>
          </a:p>
          <a:p>
            <a:pPr>
              <a:spcBef>
                <a:spcPct val="50000"/>
              </a:spcBef>
            </a:pPr>
            <a:r>
              <a:rPr lang="en-US" sz="1600"/>
              <a:t>CH</a:t>
            </a:r>
            <a:r>
              <a:rPr lang="en-US" sz="1600" baseline="-25000"/>
              <a:t>2</a:t>
            </a:r>
            <a:r>
              <a:rPr lang="en-US" sz="1600"/>
              <a:t>  NH</a:t>
            </a:r>
            <a:r>
              <a:rPr lang="en-US" sz="1600" baseline="-25000"/>
              <a:t>2</a:t>
            </a:r>
            <a:r>
              <a:rPr lang="en-US"/>
              <a:t>	</a:t>
            </a:r>
          </a:p>
        </p:txBody>
      </p:sp>
      <p:sp>
        <p:nvSpPr>
          <p:cNvPr id="12" name="Line 33"/>
          <p:cNvSpPr>
            <a:spLocks noChangeShapeType="1"/>
          </p:cNvSpPr>
          <p:nvPr/>
        </p:nvSpPr>
        <p:spPr bwMode="auto">
          <a:xfrm>
            <a:off x="558800" y="2852738"/>
            <a:ext cx="0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Line 34"/>
          <p:cNvSpPr>
            <a:spLocks noChangeShapeType="1"/>
          </p:cNvSpPr>
          <p:nvPr/>
        </p:nvSpPr>
        <p:spPr bwMode="auto">
          <a:xfrm>
            <a:off x="558800" y="2482850"/>
            <a:ext cx="0" cy="1444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" name="Line 35"/>
          <p:cNvSpPr>
            <a:spLocks noChangeShapeType="1"/>
          </p:cNvSpPr>
          <p:nvPr/>
        </p:nvSpPr>
        <p:spPr bwMode="auto">
          <a:xfrm>
            <a:off x="558800" y="3213100"/>
            <a:ext cx="0" cy="1444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36"/>
          <p:cNvSpPr>
            <a:spLocks noChangeShapeType="1"/>
          </p:cNvSpPr>
          <p:nvPr/>
        </p:nvSpPr>
        <p:spPr bwMode="auto">
          <a:xfrm>
            <a:off x="558800" y="3582988"/>
            <a:ext cx="0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37"/>
          <p:cNvSpPr>
            <a:spLocks noChangeShapeType="1"/>
          </p:cNvSpPr>
          <p:nvPr/>
        </p:nvSpPr>
        <p:spPr bwMode="auto">
          <a:xfrm>
            <a:off x="836613" y="3832225"/>
            <a:ext cx="1444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38"/>
          <p:cNvSpPr>
            <a:spLocks noChangeShapeType="1"/>
          </p:cNvSpPr>
          <p:nvPr/>
        </p:nvSpPr>
        <p:spPr bwMode="auto">
          <a:xfrm>
            <a:off x="684213" y="3429000"/>
            <a:ext cx="1444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Line 39"/>
          <p:cNvSpPr>
            <a:spLocks noChangeShapeType="1"/>
          </p:cNvSpPr>
          <p:nvPr/>
        </p:nvSpPr>
        <p:spPr bwMode="auto">
          <a:xfrm>
            <a:off x="684213" y="3500438"/>
            <a:ext cx="1444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40"/>
          <p:cNvSpPr>
            <a:spLocks noChangeShapeType="1"/>
          </p:cNvSpPr>
          <p:nvPr/>
        </p:nvSpPr>
        <p:spPr bwMode="auto">
          <a:xfrm>
            <a:off x="1331913" y="3068638"/>
            <a:ext cx="1295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Text Box 41"/>
          <p:cNvSpPr txBox="1">
            <a:spLocks noChangeArrowheads="1"/>
          </p:cNvSpPr>
          <p:nvPr/>
        </p:nvSpPr>
        <p:spPr bwMode="auto">
          <a:xfrm>
            <a:off x="4140200" y="5516563"/>
            <a:ext cx="1871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dirty="0" err="1">
                <a:solidFill>
                  <a:srgbClr val="008000"/>
                </a:solidFill>
              </a:rPr>
              <a:t>Ferrochelat</a:t>
            </a:r>
            <a:r>
              <a:rPr lang="cs-CZ" sz="1600" dirty="0">
                <a:solidFill>
                  <a:srgbClr val="008000"/>
                </a:solidFill>
              </a:rPr>
              <a:t>ase</a:t>
            </a:r>
            <a:endParaRPr lang="de-DE" sz="1600" dirty="0">
              <a:solidFill>
                <a:srgbClr val="008000"/>
              </a:solidFill>
            </a:endParaRPr>
          </a:p>
        </p:txBody>
      </p:sp>
      <p:sp>
        <p:nvSpPr>
          <p:cNvPr id="21" name="Text Box 43"/>
          <p:cNvSpPr txBox="1">
            <a:spLocks noChangeArrowheads="1"/>
          </p:cNvSpPr>
          <p:nvPr/>
        </p:nvSpPr>
        <p:spPr bwMode="auto">
          <a:xfrm rot="16200000">
            <a:off x="1500981" y="3980657"/>
            <a:ext cx="1871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8000"/>
                </a:solidFill>
              </a:rPr>
              <a:t>MITOCHONDRIA</a:t>
            </a:r>
          </a:p>
        </p:txBody>
      </p:sp>
      <p:sp>
        <p:nvSpPr>
          <p:cNvPr id="22" name="Line 45"/>
          <p:cNvSpPr>
            <a:spLocks noChangeShapeType="1"/>
          </p:cNvSpPr>
          <p:nvPr/>
        </p:nvSpPr>
        <p:spPr bwMode="auto">
          <a:xfrm>
            <a:off x="2268538" y="1341438"/>
            <a:ext cx="0" cy="4103687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46"/>
          <p:cNvSpPr>
            <a:spLocks noChangeShapeType="1"/>
          </p:cNvSpPr>
          <p:nvPr/>
        </p:nvSpPr>
        <p:spPr bwMode="auto">
          <a:xfrm>
            <a:off x="2268538" y="1341438"/>
            <a:ext cx="3671887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Line 47"/>
          <p:cNvSpPr>
            <a:spLocks noChangeShapeType="1"/>
          </p:cNvSpPr>
          <p:nvPr/>
        </p:nvSpPr>
        <p:spPr bwMode="auto">
          <a:xfrm>
            <a:off x="5940425" y="1341438"/>
            <a:ext cx="0" cy="5400675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" name="Line 48"/>
          <p:cNvSpPr>
            <a:spLocks noChangeShapeType="1"/>
          </p:cNvSpPr>
          <p:nvPr/>
        </p:nvSpPr>
        <p:spPr bwMode="auto">
          <a:xfrm flipH="1">
            <a:off x="250825" y="6742113"/>
            <a:ext cx="5689600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" name="Line 49"/>
          <p:cNvSpPr>
            <a:spLocks noChangeShapeType="1"/>
          </p:cNvSpPr>
          <p:nvPr/>
        </p:nvSpPr>
        <p:spPr bwMode="auto">
          <a:xfrm flipV="1">
            <a:off x="250825" y="5445125"/>
            <a:ext cx="0" cy="1296988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Line 50"/>
          <p:cNvSpPr>
            <a:spLocks noChangeShapeType="1"/>
          </p:cNvSpPr>
          <p:nvPr/>
        </p:nvSpPr>
        <p:spPr bwMode="auto">
          <a:xfrm>
            <a:off x="250825" y="5445125"/>
            <a:ext cx="2017713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" name="Text Box 51"/>
          <p:cNvSpPr txBox="1">
            <a:spLocks noChangeArrowheads="1"/>
          </p:cNvSpPr>
          <p:nvPr/>
        </p:nvSpPr>
        <p:spPr bwMode="auto">
          <a:xfrm>
            <a:off x="34925" y="5661025"/>
            <a:ext cx="187166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l-GR" sz="1600" dirty="0" err="1" smtClean="0"/>
              <a:t>σουκίνυλ</a:t>
            </a:r>
            <a:r>
              <a:rPr lang="cs-CZ" sz="1600" dirty="0" smtClean="0"/>
              <a:t>-CoA</a:t>
            </a:r>
            <a:endParaRPr lang="cs-CZ" sz="1600" dirty="0"/>
          </a:p>
          <a:p>
            <a:pPr algn="ctr"/>
            <a:r>
              <a:rPr lang="cs-CZ" sz="1600" dirty="0"/>
              <a:t>+</a:t>
            </a:r>
          </a:p>
          <a:p>
            <a:pPr algn="ctr"/>
            <a:r>
              <a:rPr lang="el-GR" sz="1600" dirty="0" err="1" smtClean="0"/>
              <a:t>γλυκίνη</a:t>
            </a:r>
            <a:endParaRPr lang="de-DE" sz="1600" dirty="0"/>
          </a:p>
        </p:txBody>
      </p:sp>
      <p:sp>
        <p:nvSpPr>
          <p:cNvPr id="29" name="Line 52"/>
          <p:cNvSpPr>
            <a:spLocks noChangeShapeType="1"/>
          </p:cNvSpPr>
          <p:nvPr/>
        </p:nvSpPr>
        <p:spPr bwMode="auto">
          <a:xfrm flipV="1">
            <a:off x="611188" y="4292600"/>
            <a:ext cx="0" cy="13684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" name="Text Box 53"/>
          <p:cNvSpPr txBox="1">
            <a:spLocks noChangeArrowheads="1"/>
          </p:cNvSpPr>
          <p:nvPr/>
        </p:nvSpPr>
        <p:spPr bwMode="auto">
          <a:xfrm>
            <a:off x="612775" y="4508500"/>
            <a:ext cx="1871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1600" dirty="0" smtClean="0"/>
              <a:t>ALA-</a:t>
            </a:r>
            <a:r>
              <a:rPr lang="el-GR" sz="1600" dirty="0" err="1" smtClean="0"/>
              <a:t>συνθάση</a:t>
            </a:r>
            <a:endParaRPr lang="de-DE" sz="1600" dirty="0"/>
          </a:p>
        </p:txBody>
      </p:sp>
      <p:sp>
        <p:nvSpPr>
          <p:cNvPr id="31" name="Line 54"/>
          <p:cNvSpPr>
            <a:spLocks noChangeShapeType="1"/>
          </p:cNvSpPr>
          <p:nvPr/>
        </p:nvSpPr>
        <p:spPr bwMode="auto">
          <a:xfrm flipH="1" flipV="1">
            <a:off x="1187450" y="4868863"/>
            <a:ext cx="2663825" cy="1512887"/>
          </a:xfrm>
          <a:prstGeom prst="line">
            <a:avLst/>
          </a:prstGeom>
          <a:noFill/>
          <a:ln w="28575">
            <a:solidFill>
              <a:srgbClr val="CC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" name="Rectangle 55"/>
          <p:cNvSpPr>
            <a:spLocks noChangeArrowheads="1"/>
          </p:cNvSpPr>
          <p:nvPr/>
        </p:nvSpPr>
        <p:spPr bwMode="auto">
          <a:xfrm>
            <a:off x="5940425" y="4941888"/>
            <a:ext cx="32035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100000"/>
              </a:spcBef>
              <a:buFontTx/>
              <a:buChar char="•"/>
            </a:pPr>
            <a:r>
              <a:rPr lang="el-GR" sz="1800" dirty="0" smtClean="0"/>
              <a:t>Η έκφραση της </a:t>
            </a:r>
            <a:r>
              <a:rPr lang="en-US" sz="1800" dirty="0" smtClean="0">
                <a:solidFill>
                  <a:srgbClr val="CC0000"/>
                </a:solidFill>
              </a:rPr>
              <a:t>ALA</a:t>
            </a:r>
            <a:r>
              <a:rPr lang="en-US" sz="1800" dirty="0" smtClean="0"/>
              <a:t> </a:t>
            </a:r>
            <a:r>
              <a:rPr lang="el-GR" sz="1800" dirty="0" smtClean="0"/>
              <a:t>ελεγχόμενης ανατροφοδότησης μέσω</a:t>
            </a:r>
            <a:r>
              <a:rPr lang="en-US" sz="1800" dirty="0" smtClean="0"/>
              <a:t> </a:t>
            </a:r>
            <a:r>
              <a:rPr lang="el-GR" sz="1800" dirty="0" smtClean="0"/>
              <a:t>της συγκέντρωσης της </a:t>
            </a:r>
            <a:r>
              <a:rPr lang="el-GR" sz="1800" dirty="0" err="1" smtClean="0">
                <a:solidFill>
                  <a:srgbClr val="CC0000"/>
                </a:solidFill>
              </a:rPr>
              <a:t>αίμης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940425" y="1484313"/>
            <a:ext cx="3203575" cy="18002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10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l-G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Χορήγηση της </a:t>
            </a:r>
            <a:r>
              <a:rPr kumimoji="0" lang="el-G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εξωγενούς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ALA </a:t>
            </a:r>
            <a:r>
              <a:rPr kumimoji="0" lang="el-G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διακόπτει τον</a:t>
            </a:r>
            <a:r>
              <a:rPr kumimoji="0" lang="el-GR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έλεγχο ανατροφοδότησης </a:t>
            </a:r>
            <a:r>
              <a:rPr kumimoji="0" lang="el-G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οδηγώντας σε συσσώρευση</a:t>
            </a:r>
            <a:r>
              <a:rPr kumimoji="0" lang="el-GR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της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Pp IX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10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0"/>
            <a:ext cx="8964613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800" dirty="0" smtClean="0"/>
              <a:t>Ενδογενής</a:t>
            </a:r>
            <a:r>
              <a:rPr lang="en-US" sz="2800" dirty="0" smtClean="0"/>
              <a:t> </a:t>
            </a:r>
            <a:r>
              <a:rPr lang="en-US" sz="2800" dirty="0"/>
              <a:t>PS:</a:t>
            </a:r>
          </a:p>
          <a:p>
            <a:pPr algn="ctr">
              <a:spcBef>
                <a:spcPct val="50000"/>
              </a:spcBef>
            </a:pPr>
            <a:r>
              <a:rPr lang="el-GR" sz="2800" dirty="0" smtClean="0"/>
              <a:t>Τα κύτταρα παράγουν τη δική τους </a:t>
            </a:r>
            <a:r>
              <a:rPr lang="en-US" sz="2800" dirty="0" smtClean="0"/>
              <a:t>PS</a:t>
            </a:r>
            <a:endParaRPr lang="en-US" sz="280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779838" y="6165850"/>
            <a:ext cx="683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2000" dirty="0" err="1" smtClean="0">
                <a:solidFill>
                  <a:srgbClr val="CC0000"/>
                </a:solidFill>
              </a:rPr>
              <a:t>Αίμη</a:t>
            </a:r>
            <a:endParaRPr lang="de-DE" sz="2000" dirty="0">
              <a:solidFill>
                <a:srgbClr val="CC0000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11188" y="1557338"/>
            <a:ext cx="720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000">
                <a:solidFill>
                  <a:srgbClr val="CC0000"/>
                </a:solidFill>
              </a:rPr>
              <a:t>ALA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067175" y="1341438"/>
            <a:ext cx="8651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sz="2000">
                <a:solidFill>
                  <a:srgbClr val="CC0000"/>
                </a:solidFill>
              </a:rPr>
              <a:t>Pp IX</a:t>
            </a:r>
          </a:p>
        </p:txBody>
      </p:sp>
      <p:pic>
        <p:nvPicPr>
          <p:cNvPr id="9" name="Picture 7" descr="ppix-struc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7963" y="1700213"/>
            <a:ext cx="3248025" cy="3816350"/>
          </a:xfrm>
          <a:prstGeom prst="rect">
            <a:avLst/>
          </a:prstGeom>
          <a:noFill/>
        </p:spPr>
      </p:pic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4067175" y="5445125"/>
            <a:ext cx="0" cy="7921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395288" y="2205038"/>
            <a:ext cx="1584325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COO</a:t>
            </a:r>
            <a:r>
              <a:rPr lang="en-US" sz="1600" baseline="30000"/>
              <a:t>-</a:t>
            </a:r>
          </a:p>
          <a:p>
            <a:pPr>
              <a:spcBef>
                <a:spcPct val="50000"/>
              </a:spcBef>
            </a:pPr>
            <a:r>
              <a:rPr lang="en-US" sz="1600"/>
              <a:t>CH</a:t>
            </a:r>
            <a:r>
              <a:rPr lang="en-US" sz="1600" baseline="-25000"/>
              <a:t>2</a:t>
            </a:r>
          </a:p>
          <a:p>
            <a:pPr>
              <a:spcBef>
                <a:spcPct val="50000"/>
              </a:spcBef>
            </a:pPr>
            <a:r>
              <a:rPr lang="en-US" sz="1600"/>
              <a:t>CH</a:t>
            </a:r>
            <a:r>
              <a:rPr lang="en-US" sz="1600" baseline="-25000"/>
              <a:t>2</a:t>
            </a:r>
          </a:p>
          <a:p>
            <a:pPr>
              <a:spcBef>
                <a:spcPct val="50000"/>
              </a:spcBef>
            </a:pPr>
            <a:r>
              <a:rPr lang="en-US" sz="1600"/>
              <a:t>C   O</a:t>
            </a:r>
          </a:p>
          <a:p>
            <a:pPr>
              <a:spcBef>
                <a:spcPct val="50000"/>
              </a:spcBef>
            </a:pPr>
            <a:r>
              <a:rPr lang="en-US" sz="1600"/>
              <a:t>CH</a:t>
            </a:r>
            <a:r>
              <a:rPr lang="en-US" sz="1600" baseline="-25000"/>
              <a:t>2</a:t>
            </a:r>
            <a:r>
              <a:rPr lang="en-US" sz="1600"/>
              <a:t>  NH</a:t>
            </a:r>
            <a:r>
              <a:rPr lang="en-US" sz="1600" baseline="-25000"/>
              <a:t>2</a:t>
            </a:r>
            <a:r>
              <a:rPr lang="en-US"/>
              <a:t>	</a:t>
            </a: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558800" y="2852738"/>
            <a:ext cx="0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>
            <a:off x="558800" y="2482850"/>
            <a:ext cx="0" cy="1444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558800" y="3213100"/>
            <a:ext cx="0" cy="1444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558800" y="3582988"/>
            <a:ext cx="0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>
            <a:off x="836613" y="3832225"/>
            <a:ext cx="1444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684213" y="3429000"/>
            <a:ext cx="1444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684213" y="3500438"/>
            <a:ext cx="1444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>
            <a:off x="1331913" y="3068638"/>
            <a:ext cx="1295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4140200" y="5516563"/>
            <a:ext cx="1871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1600" dirty="0" err="1" smtClean="0">
                <a:solidFill>
                  <a:srgbClr val="008000"/>
                </a:solidFill>
              </a:rPr>
              <a:t>Φερροχηλατάση</a:t>
            </a:r>
            <a:endParaRPr lang="de-DE" sz="1600" dirty="0">
              <a:solidFill>
                <a:srgbClr val="008000"/>
              </a:solidFill>
            </a:endParaRPr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 rot="16200000">
            <a:off x="1500981" y="3980657"/>
            <a:ext cx="1871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8000"/>
                </a:solidFill>
              </a:rPr>
              <a:t>MITOCHONDRIA</a:t>
            </a:r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>
            <a:off x="2268538" y="1341438"/>
            <a:ext cx="0" cy="4103687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>
            <a:off x="2268538" y="1341438"/>
            <a:ext cx="3671887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>
            <a:off x="5940425" y="1341438"/>
            <a:ext cx="0" cy="5400675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 flipH="1">
            <a:off x="250825" y="6742113"/>
            <a:ext cx="5689600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 flipV="1">
            <a:off x="250825" y="5445125"/>
            <a:ext cx="0" cy="1296988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>
            <a:off x="250825" y="5445125"/>
            <a:ext cx="2017713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>
            <a:off x="34925" y="5661025"/>
            <a:ext cx="187166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l-GR" sz="1600" dirty="0" err="1" smtClean="0"/>
              <a:t>σουκίνυλ</a:t>
            </a:r>
            <a:r>
              <a:rPr lang="cs-CZ" sz="1600" dirty="0" smtClean="0"/>
              <a:t>l-CoA</a:t>
            </a:r>
            <a:endParaRPr lang="cs-CZ" sz="1600" dirty="0"/>
          </a:p>
          <a:p>
            <a:pPr algn="ctr"/>
            <a:r>
              <a:rPr lang="cs-CZ" sz="1600" dirty="0"/>
              <a:t>+</a:t>
            </a:r>
          </a:p>
          <a:p>
            <a:pPr algn="ctr"/>
            <a:r>
              <a:rPr lang="el-GR" sz="1600" dirty="0" err="1" smtClean="0"/>
              <a:t>γλυκίνη</a:t>
            </a:r>
            <a:endParaRPr lang="de-DE" sz="1600" dirty="0"/>
          </a:p>
        </p:txBody>
      </p:sp>
      <p:sp>
        <p:nvSpPr>
          <p:cNvPr id="29" name="Line 27"/>
          <p:cNvSpPr>
            <a:spLocks noChangeShapeType="1"/>
          </p:cNvSpPr>
          <p:nvPr/>
        </p:nvSpPr>
        <p:spPr bwMode="auto">
          <a:xfrm flipV="1">
            <a:off x="611188" y="4292600"/>
            <a:ext cx="0" cy="13684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" name="Text Box 28"/>
          <p:cNvSpPr txBox="1">
            <a:spLocks noChangeArrowheads="1"/>
          </p:cNvSpPr>
          <p:nvPr/>
        </p:nvSpPr>
        <p:spPr bwMode="auto">
          <a:xfrm>
            <a:off x="612775" y="4508500"/>
            <a:ext cx="1871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1600" dirty="0" smtClean="0"/>
              <a:t>ALA-</a:t>
            </a:r>
            <a:r>
              <a:rPr lang="el-GR" sz="1600" dirty="0" err="1" smtClean="0"/>
              <a:t>συνθάση</a:t>
            </a:r>
            <a:endParaRPr lang="de-DE" sz="1600" dirty="0"/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5940425" y="3141663"/>
            <a:ext cx="3203575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100000"/>
              </a:spcBef>
              <a:buFontTx/>
              <a:buChar char="•"/>
            </a:pPr>
            <a:r>
              <a:rPr lang="el-GR" sz="1800" dirty="0" smtClean="0"/>
              <a:t>Η συγκέντρωση της</a:t>
            </a:r>
            <a:r>
              <a:rPr lang="en-US" sz="1800" dirty="0" smtClean="0"/>
              <a:t> </a:t>
            </a:r>
            <a:r>
              <a:rPr lang="en-US" sz="1800" dirty="0">
                <a:solidFill>
                  <a:srgbClr val="CC0000"/>
                </a:solidFill>
              </a:rPr>
              <a:t>Pp IX</a:t>
            </a:r>
            <a:r>
              <a:rPr lang="en-US" sz="1800" dirty="0"/>
              <a:t> </a:t>
            </a:r>
            <a:r>
              <a:rPr lang="el-GR" sz="1800" dirty="0" smtClean="0"/>
              <a:t>είναι υψηλή στα καρκινικά κύτταρα εξαιτίας της υψηλότερης </a:t>
            </a:r>
            <a:r>
              <a:rPr lang="el-GR" sz="1800" dirty="0" err="1" smtClean="0"/>
              <a:t>μετααβολικής</a:t>
            </a:r>
            <a:r>
              <a:rPr lang="el-GR" sz="1800" dirty="0" smtClean="0"/>
              <a:t> δράσης τους και σε ορισμένες περιπτώσεις εξαιτίας της μειωμένης αποτελεσματικότητας της </a:t>
            </a:r>
            <a:r>
              <a:rPr lang="el-GR" sz="1800" dirty="0" err="1" smtClean="0"/>
              <a:t>φερροχηλατάσης</a:t>
            </a:r>
            <a:r>
              <a:rPr lang="el-GR" sz="1800" dirty="0" smtClean="0"/>
              <a:t> </a:t>
            </a:r>
            <a:r>
              <a:rPr lang="el-GR" sz="1800" dirty="0" smtClean="0">
                <a:solidFill>
                  <a:srgbClr val="008000"/>
                </a:solidFill>
              </a:rPr>
              <a:t>και αυξημένη αποτελεσματικότητα σύνθεσης της </a:t>
            </a:r>
            <a:r>
              <a:rPr lang="en-US" sz="1800" dirty="0" smtClean="0">
                <a:solidFill>
                  <a:srgbClr val="CC0000"/>
                </a:solidFill>
              </a:rPr>
              <a:t>Pp </a:t>
            </a:r>
            <a:r>
              <a:rPr lang="en-US" sz="1800" dirty="0">
                <a:solidFill>
                  <a:srgbClr val="CC0000"/>
                </a:solidFill>
              </a:rPr>
              <a:t>IX</a:t>
            </a:r>
            <a:r>
              <a:rPr lang="en-US" sz="1800" dirty="0"/>
              <a:t> </a:t>
            </a:r>
            <a:r>
              <a:rPr lang="el-GR" dirty="0" smtClean="0"/>
              <a:t>από</a:t>
            </a:r>
            <a:r>
              <a:rPr lang="en-US" sz="1800" dirty="0" smtClean="0"/>
              <a:t> </a:t>
            </a:r>
            <a:r>
              <a:rPr lang="en-US" sz="1800" dirty="0">
                <a:solidFill>
                  <a:srgbClr val="CC0000"/>
                </a:solidFill>
              </a:rPr>
              <a:t>ALA</a:t>
            </a: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179388" y="1412875"/>
            <a:ext cx="1655762" cy="2808288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8686800" y="6553200"/>
            <a:ext cx="457200" cy="304800"/>
          </a:xfrm>
        </p:spPr>
        <p:txBody>
          <a:bodyPr/>
          <a:lstStyle/>
          <a:p>
            <a:fld id="{DADBF029-D0D5-4AA9-BBD3-F142B6831ABA}" type="slidenum">
              <a:rPr lang="en-US"/>
              <a:pPr/>
              <a:t>2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239000" y="3352800"/>
            <a:ext cx="1547813" cy="2438400"/>
          </a:xfrm>
          <a:prstGeom prst="rect">
            <a:avLst/>
          </a:prstGeom>
          <a:ln/>
        </p:spPr>
      </p:pic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381000" y="4419600"/>
            <a:ext cx="1762125" cy="2419350"/>
            <a:chOff x="240" y="2784"/>
            <a:chExt cx="1110" cy="1524"/>
          </a:xfrm>
        </p:grpSpPr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2" y="2784"/>
              <a:ext cx="918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40" y="4075"/>
              <a:ext cx="99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 dirty="0" smtClean="0">
                  <a:latin typeface="Times" charset="0"/>
                </a:rPr>
                <a:t>(390 </a:t>
              </a:r>
              <a:r>
                <a:rPr lang="en-US" sz="1800" dirty="0">
                  <a:latin typeface="Times" charset="0"/>
                </a:rPr>
                <a:t>- 450 nm)</a:t>
              </a:r>
            </a:p>
          </p:txBody>
        </p:sp>
      </p:grp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533400" y="1219200"/>
            <a:ext cx="4614869" cy="2921000"/>
            <a:chOff x="336" y="768"/>
            <a:chExt cx="2907" cy="1840"/>
          </a:xfrm>
        </p:grpSpPr>
        <p:pic>
          <p:nvPicPr>
            <p:cNvPr id="10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6" y="768"/>
              <a:ext cx="1168" cy="1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498" y="985"/>
              <a:ext cx="1745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l-GR" sz="2000" dirty="0" smtClean="0">
                  <a:latin typeface="Comic Sans MS" charset="0"/>
                </a:rPr>
                <a:t>Χορήγηση </a:t>
              </a:r>
              <a:r>
                <a:rPr lang="el-GR" sz="2000" dirty="0" err="1" smtClean="0">
                  <a:latin typeface="Comic Sans MS" charset="0"/>
                </a:rPr>
                <a:t>Πορφυρίνης</a:t>
              </a:r>
              <a:endParaRPr lang="el-GR" sz="2000" dirty="0" smtClean="0">
                <a:latin typeface="Comic Sans MS" charset="0"/>
              </a:endParaRPr>
            </a:p>
            <a:p>
              <a:r>
                <a:rPr lang="el-GR" sz="2000" dirty="0">
                  <a:latin typeface="Comic Sans MS" charset="0"/>
                </a:rPr>
                <a:t>ε</a:t>
              </a:r>
              <a:r>
                <a:rPr lang="el-GR" sz="2000" dirty="0" smtClean="0">
                  <a:latin typeface="Comic Sans MS" charset="0"/>
                </a:rPr>
                <a:t>νδοφλεβίως</a:t>
              </a:r>
              <a:endParaRPr lang="en-US" dirty="0">
                <a:latin typeface="Comic Sans MS" charset="0"/>
              </a:endParaRPr>
            </a:p>
          </p:txBody>
        </p:sp>
      </p:grpSp>
      <p:grpSp>
        <p:nvGrpSpPr>
          <p:cNvPr id="12" name="Group 10"/>
          <p:cNvGrpSpPr>
            <a:grpSpLocks/>
          </p:cNvGrpSpPr>
          <p:nvPr/>
        </p:nvGrpSpPr>
        <p:grpSpPr bwMode="auto">
          <a:xfrm>
            <a:off x="5105400" y="1295400"/>
            <a:ext cx="4038600" cy="2921000"/>
            <a:chOff x="3216" y="816"/>
            <a:chExt cx="2544" cy="1840"/>
          </a:xfrm>
        </p:grpSpPr>
        <p:pic>
          <p:nvPicPr>
            <p:cNvPr id="13" name="Picture 1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16" y="816"/>
              <a:ext cx="1168" cy="1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4512" y="879"/>
              <a:ext cx="1248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l-GR" sz="2000" dirty="0" smtClean="0">
                  <a:latin typeface="Comic Sans MS" charset="0"/>
                </a:rPr>
                <a:t>Ακτινοβόληση μόνον του άρρωστου ιστού</a:t>
              </a:r>
              <a:endParaRPr lang="en-US" dirty="0">
                <a:latin typeface="Comic Sans MS" charset="0"/>
              </a:endParaRPr>
            </a:p>
          </p:txBody>
        </p:sp>
      </p:grpSp>
      <p:grpSp>
        <p:nvGrpSpPr>
          <p:cNvPr id="15" name="Group 13"/>
          <p:cNvGrpSpPr>
            <a:grpSpLocks/>
          </p:cNvGrpSpPr>
          <p:nvPr/>
        </p:nvGrpSpPr>
        <p:grpSpPr bwMode="auto">
          <a:xfrm>
            <a:off x="2667000" y="3581400"/>
            <a:ext cx="4137025" cy="2921000"/>
            <a:chOff x="1680" y="2256"/>
            <a:chExt cx="2606" cy="1840"/>
          </a:xfrm>
        </p:grpSpPr>
        <p:pic>
          <p:nvPicPr>
            <p:cNvPr id="16" name="Picture 1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680" y="2256"/>
              <a:ext cx="1168" cy="1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2928" y="2784"/>
              <a:ext cx="1358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l-GR" sz="2000" dirty="0" smtClean="0">
                  <a:latin typeface="Comic Sans MS" charset="0"/>
                </a:rPr>
                <a:t>Το </a:t>
              </a:r>
              <a:r>
                <a:rPr lang="en-US" sz="2000" baseline="30000" dirty="0" smtClean="0">
                  <a:latin typeface="Comic Sans MS" charset="0"/>
                </a:rPr>
                <a:t>1</a:t>
              </a:r>
              <a:r>
                <a:rPr lang="en-US" sz="2000" dirty="0" smtClean="0">
                  <a:latin typeface="Comic Sans MS" charset="0"/>
                </a:rPr>
                <a:t>O</a:t>
              </a:r>
              <a:r>
                <a:rPr lang="en-US" sz="2000" baseline="-25000" dirty="0" smtClean="0">
                  <a:latin typeface="Comic Sans MS" charset="0"/>
                </a:rPr>
                <a:t>2 </a:t>
              </a:r>
              <a:r>
                <a:rPr lang="el-GR" sz="2000" dirty="0" smtClean="0">
                  <a:latin typeface="Comic Sans MS" charset="0"/>
                </a:rPr>
                <a:t>σκοτώνει τα καρκινικά κύτταρα</a:t>
              </a:r>
              <a:endParaRPr lang="en-US" sz="2000" baseline="30000" dirty="0">
                <a:latin typeface="Comic Sans MS" charset="0"/>
              </a:endParaRPr>
            </a:p>
          </p:txBody>
        </p:sp>
      </p:grp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7467600" y="5867400"/>
            <a:ext cx="1676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l-GR" sz="2000" dirty="0" smtClean="0">
                <a:latin typeface="Comic Sans MS" charset="0"/>
              </a:rPr>
              <a:t>Θεραπεία ασθενούς</a:t>
            </a:r>
            <a:r>
              <a:rPr lang="en-US" sz="2000" dirty="0" smtClean="0">
                <a:latin typeface="Comic Sans MS" charset="0"/>
              </a:rPr>
              <a:t>!</a:t>
            </a:r>
            <a:endParaRPr lang="en-US" sz="2000" dirty="0">
              <a:latin typeface="Comic Sans MS" charset="0"/>
            </a:endParaRPr>
          </a:p>
        </p:txBody>
      </p:sp>
      <p:sp>
        <p:nvSpPr>
          <p:cNvPr id="19" name="18 - Ορθογώνιο"/>
          <p:cNvSpPr/>
          <p:nvPr/>
        </p:nvSpPr>
        <p:spPr>
          <a:xfrm>
            <a:off x="179512" y="76562"/>
            <a:ext cx="18722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ΠΑΡΑΔΕΙΓΜΑ</a:t>
            </a:r>
            <a:endParaRPr lang="en-US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- Ορθογώνιο"/>
          <p:cNvSpPr/>
          <p:nvPr/>
        </p:nvSpPr>
        <p:spPr>
          <a:xfrm>
            <a:off x="1093676" y="476672"/>
            <a:ext cx="6877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l-GR" sz="2000" spc="5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Φωτοδυναμική</a:t>
            </a:r>
            <a:r>
              <a:rPr lang="el-GR" sz="2000" spc="5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Θεραπεία με </a:t>
            </a:r>
            <a:r>
              <a:rPr lang="el-GR" sz="2000" spc="5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Πορφυρίνη</a:t>
            </a:r>
            <a:endParaRPr lang="en-US" sz="2000" spc="5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" y="-26988"/>
            <a:ext cx="8101013" cy="1720851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el-GR" sz="2800" dirty="0" err="1" smtClean="0"/>
              <a:t>Φωτοευαισθητοποιητές</a:t>
            </a:r>
            <a:r>
              <a:rPr lang="el-GR" sz="2800" dirty="0" smtClean="0"/>
              <a:t> 2</a:t>
            </a:r>
            <a:r>
              <a:rPr lang="el-GR" sz="2800" baseline="30000" dirty="0" smtClean="0"/>
              <a:t>ης</a:t>
            </a:r>
            <a:r>
              <a:rPr lang="el-GR" sz="2800" dirty="0" smtClean="0"/>
              <a:t> γενιάς</a:t>
            </a:r>
            <a:r>
              <a:rPr lang="de-DE" sz="2800" dirty="0" smtClean="0"/>
              <a:t>:</a:t>
            </a:r>
            <a:r>
              <a:rPr lang="de-DE" sz="3200" dirty="0"/>
              <a:t/>
            </a:r>
            <a:br>
              <a:rPr lang="de-DE" sz="3200" dirty="0"/>
            </a:br>
            <a:r>
              <a:rPr lang="de-DE" sz="2400" dirty="0"/>
              <a:t/>
            </a:r>
            <a:br>
              <a:rPr lang="de-DE" sz="2400" dirty="0"/>
            </a:br>
            <a:r>
              <a:rPr lang="de-DE" sz="2000" dirty="0" smtClean="0">
                <a:solidFill>
                  <a:srgbClr val="008000"/>
                </a:solidFill>
              </a:rPr>
              <a:t>- </a:t>
            </a:r>
            <a:r>
              <a:rPr lang="el-GR" sz="2000" dirty="0" smtClean="0">
                <a:solidFill>
                  <a:srgbClr val="008000"/>
                </a:solidFill>
              </a:rPr>
              <a:t>μακρά μήκη κύματος απορρόφησης με μεγάλους συντελεστές απορρόφησης</a:t>
            </a:r>
            <a:r>
              <a:rPr lang="en-US" sz="2000" dirty="0">
                <a:solidFill>
                  <a:srgbClr val="008000"/>
                </a:solidFill>
                <a:sym typeface="Symbol" pitchFamily="18" charset="2"/>
              </a:rPr>
              <a:t/>
            </a:r>
            <a:br>
              <a:rPr lang="en-US" sz="2000" dirty="0">
                <a:solidFill>
                  <a:srgbClr val="008000"/>
                </a:solidFill>
                <a:sym typeface="Symbol" pitchFamily="18" charset="2"/>
              </a:rPr>
            </a:br>
            <a:r>
              <a:rPr lang="en-US" sz="2000" dirty="0">
                <a:solidFill>
                  <a:srgbClr val="008000"/>
                </a:solidFill>
                <a:sym typeface="Symbol" pitchFamily="18" charset="2"/>
              </a:rPr>
              <a:t>- </a:t>
            </a:r>
            <a:r>
              <a:rPr lang="el-GR" sz="2000" dirty="0" smtClean="0">
                <a:solidFill>
                  <a:srgbClr val="008000"/>
                </a:solidFill>
                <a:sym typeface="Symbol" pitchFamily="18" charset="2"/>
              </a:rPr>
              <a:t>εκλεκτική συσσώρευση στους όγκους</a:t>
            </a:r>
            <a:endParaRPr lang="de-DE" dirty="0"/>
          </a:p>
        </p:txBody>
      </p:sp>
      <p:graphicFrame>
        <p:nvGraphicFramePr>
          <p:cNvPr id="5" name="Object 4"/>
          <p:cNvGraphicFramePr>
            <a:graphicFrameLocks/>
          </p:cNvGraphicFramePr>
          <p:nvPr>
            <p:ph idx="1"/>
          </p:nvPr>
        </p:nvGraphicFramePr>
        <p:xfrm>
          <a:off x="0" y="1484313"/>
          <a:ext cx="9144000" cy="2947987"/>
        </p:xfrm>
        <a:graphic>
          <a:graphicData uri="http://schemas.openxmlformats.org/presentationml/2006/ole">
            <p:oleObj spid="_x0000_s31746" r:id="rId3" imgW="6989760" imgH="7734240" progId="">
              <p:embed/>
            </p:oleObj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339975" y="3213100"/>
            <a:ext cx="175260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162800" y="2565400"/>
            <a:ext cx="19812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990600" y="4267200"/>
            <a:ext cx="19050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257800" y="4267200"/>
            <a:ext cx="1905000" cy="228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6911975" y="2492375"/>
            <a:ext cx="2232025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1800" dirty="0" err="1" smtClean="0">
                <a:solidFill>
                  <a:srgbClr val="CC0000"/>
                </a:solidFill>
              </a:rPr>
              <a:t>Νάφθαλοκυανίνη</a:t>
            </a:r>
            <a:r>
              <a:rPr lang="de-DE" sz="1800" dirty="0" smtClean="0">
                <a:solidFill>
                  <a:srgbClr val="CC0000"/>
                </a:solidFill>
              </a:rPr>
              <a:t>: </a:t>
            </a:r>
            <a:r>
              <a:rPr lang="de-DE" sz="1800" i="1" dirty="0">
                <a:solidFill>
                  <a:srgbClr val="CC0000"/>
                </a:solidFill>
                <a:sym typeface="Symbol" pitchFamily="18" charset="2"/>
              </a:rPr>
              <a:t></a:t>
            </a:r>
            <a:r>
              <a:rPr lang="de-DE" sz="1800" i="1" baseline="-25000" dirty="0">
                <a:solidFill>
                  <a:srgbClr val="CC0000"/>
                </a:solidFill>
                <a:sym typeface="Symbol" pitchFamily="18" charset="2"/>
              </a:rPr>
              <a:t>ex</a:t>
            </a:r>
            <a:r>
              <a:rPr lang="de-DE" sz="1800" i="1" dirty="0">
                <a:solidFill>
                  <a:srgbClr val="CC0000"/>
                </a:solidFill>
                <a:sym typeface="Symbol" pitchFamily="18" charset="2"/>
              </a:rPr>
              <a:t> </a:t>
            </a:r>
            <a:r>
              <a:rPr lang="de-DE" sz="1800" dirty="0">
                <a:solidFill>
                  <a:srgbClr val="CC0000"/>
                </a:solidFill>
                <a:sym typeface="Symbol" pitchFamily="18" charset="2"/>
              </a:rPr>
              <a:t>= </a:t>
            </a:r>
            <a:r>
              <a:rPr lang="de-DE" sz="1800" dirty="0">
                <a:solidFill>
                  <a:srgbClr val="CC0000"/>
                </a:solidFill>
              </a:rPr>
              <a:t>820 </a:t>
            </a:r>
            <a:r>
              <a:rPr lang="de-DE" sz="1800" dirty="0" err="1">
                <a:solidFill>
                  <a:srgbClr val="CC0000"/>
                </a:solidFill>
              </a:rPr>
              <a:t>nm</a:t>
            </a:r>
            <a:endParaRPr lang="de-DE" sz="1800" dirty="0">
              <a:solidFill>
                <a:srgbClr val="CC0000"/>
              </a:solidFill>
            </a:endParaRPr>
          </a:p>
        </p:txBody>
      </p:sp>
      <p:graphicFrame>
        <p:nvGraphicFramePr>
          <p:cNvPr id="11" name="Object 12"/>
          <p:cNvGraphicFramePr>
            <a:graphicFrameLocks/>
          </p:cNvGraphicFramePr>
          <p:nvPr/>
        </p:nvGraphicFramePr>
        <p:xfrm>
          <a:off x="4572000" y="3933825"/>
          <a:ext cx="3200400" cy="2781300"/>
        </p:xfrm>
        <a:graphic>
          <a:graphicData uri="http://schemas.openxmlformats.org/presentationml/2006/ole">
            <p:oleObj spid="_x0000_s31747" r:id="rId4" imgW="6989760" imgH="7734240" progId="">
              <p:embed/>
            </p:oleObj>
          </a:graphicData>
        </a:graphic>
      </p:graphicFrame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2916238" y="5399088"/>
            <a:ext cx="140288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1800" dirty="0" err="1" smtClean="0">
                <a:solidFill>
                  <a:srgbClr val="CC0000"/>
                </a:solidFill>
              </a:rPr>
              <a:t>Πορφυκένιο</a:t>
            </a:r>
            <a:r>
              <a:rPr lang="de-DE" sz="1800" dirty="0" smtClean="0">
                <a:solidFill>
                  <a:srgbClr val="CC0000"/>
                </a:solidFill>
              </a:rPr>
              <a:t>:</a:t>
            </a:r>
            <a:endParaRPr lang="de-DE" sz="1800" dirty="0">
              <a:solidFill>
                <a:srgbClr val="CC0000"/>
              </a:solidFill>
            </a:endParaRPr>
          </a:p>
          <a:p>
            <a:r>
              <a:rPr lang="de-DE" sz="1800" i="1" dirty="0">
                <a:solidFill>
                  <a:srgbClr val="CC0000"/>
                </a:solidFill>
                <a:sym typeface="Symbol" pitchFamily="18" charset="2"/>
              </a:rPr>
              <a:t></a:t>
            </a:r>
            <a:r>
              <a:rPr lang="de-DE" sz="1800" i="1" baseline="-25000" dirty="0">
                <a:solidFill>
                  <a:srgbClr val="CC0000"/>
                </a:solidFill>
                <a:sym typeface="Symbol" pitchFamily="18" charset="2"/>
              </a:rPr>
              <a:t>ex</a:t>
            </a:r>
            <a:r>
              <a:rPr lang="de-DE" sz="1800" baseline="-25000" dirty="0">
                <a:solidFill>
                  <a:srgbClr val="CC0000"/>
                </a:solidFill>
                <a:sym typeface="Symbol" pitchFamily="18" charset="2"/>
              </a:rPr>
              <a:t> </a:t>
            </a:r>
            <a:r>
              <a:rPr lang="de-DE" sz="1800" dirty="0">
                <a:solidFill>
                  <a:srgbClr val="CC0000"/>
                </a:solidFill>
                <a:sym typeface="Symbol" pitchFamily="18" charset="2"/>
              </a:rPr>
              <a:t>= </a:t>
            </a:r>
            <a:r>
              <a:rPr lang="de-DE" sz="1800" dirty="0">
                <a:solidFill>
                  <a:srgbClr val="CC0000"/>
                </a:solidFill>
              </a:rPr>
              <a:t>710 </a:t>
            </a:r>
            <a:r>
              <a:rPr lang="de-DE" sz="1800" dirty="0" err="1">
                <a:solidFill>
                  <a:srgbClr val="CC0000"/>
                </a:solidFill>
              </a:rPr>
              <a:t>nm</a:t>
            </a:r>
            <a:endParaRPr lang="de-DE" dirty="0"/>
          </a:p>
        </p:txBody>
      </p:sp>
      <p:graphicFrame>
        <p:nvGraphicFramePr>
          <p:cNvPr id="13" name="Object 14"/>
          <p:cNvGraphicFramePr>
            <a:graphicFrameLocks/>
          </p:cNvGraphicFramePr>
          <p:nvPr/>
        </p:nvGraphicFramePr>
        <p:xfrm>
          <a:off x="395288" y="4508500"/>
          <a:ext cx="2362200" cy="2032000"/>
        </p:xfrm>
        <a:graphic>
          <a:graphicData uri="http://schemas.openxmlformats.org/presentationml/2006/ole">
            <p:oleObj spid="_x0000_s31748" r:id="rId5" imgW="6989760" imgH="7734240" progId="">
              <p:embed/>
            </p:oleObj>
          </a:graphicData>
        </a:graphic>
      </p:graphicFrame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1116013" y="4005263"/>
            <a:ext cx="1584325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827088" y="3754438"/>
            <a:ext cx="316865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15000"/>
              </a:spcBef>
            </a:pPr>
            <a:r>
              <a:rPr lang="el-GR" sz="1800" dirty="0" err="1" smtClean="0">
                <a:solidFill>
                  <a:srgbClr val="CC0000"/>
                </a:solidFill>
              </a:rPr>
              <a:t>Φθαλοκυανίνη</a:t>
            </a:r>
            <a:r>
              <a:rPr lang="de-DE" sz="1800" dirty="0" smtClean="0">
                <a:solidFill>
                  <a:srgbClr val="CC0000"/>
                </a:solidFill>
              </a:rPr>
              <a:t>:</a:t>
            </a:r>
            <a:endParaRPr lang="de-DE" sz="1800" dirty="0">
              <a:solidFill>
                <a:srgbClr val="CC0000"/>
              </a:solidFill>
            </a:endParaRPr>
          </a:p>
          <a:p>
            <a:pPr>
              <a:spcBef>
                <a:spcPct val="15000"/>
              </a:spcBef>
            </a:pPr>
            <a:r>
              <a:rPr lang="el-GR" sz="1800" dirty="0" smtClean="0">
                <a:solidFill>
                  <a:srgbClr val="CC0000"/>
                </a:solidFill>
              </a:rPr>
              <a:t>Μέγιστο </a:t>
            </a:r>
            <a:r>
              <a:rPr lang="de-DE" sz="1800" i="1" dirty="0" smtClean="0">
                <a:solidFill>
                  <a:srgbClr val="CC0000"/>
                </a:solidFill>
                <a:sym typeface="Symbol" pitchFamily="18" charset="2"/>
              </a:rPr>
              <a:t></a:t>
            </a:r>
            <a:r>
              <a:rPr lang="de-DE" sz="1800" i="1" baseline="-25000" dirty="0">
                <a:solidFill>
                  <a:srgbClr val="CC0000"/>
                </a:solidFill>
                <a:sym typeface="Symbol" pitchFamily="18" charset="2"/>
              </a:rPr>
              <a:t>ex</a:t>
            </a:r>
            <a:r>
              <a:rPr lang="de-DE" sz="1800" dirty="0">
                <a:solidFill>
                  <a:srgbClr val="CC0000"/>
                </a:solidFill>
                <a:sym typeface="Symbol" pitchFamily="18" charset="2"/>
              </a:rPr>
              <a:t> = 740 </a:t>
            </a:r>
            <a:r>
              <a:rPr lang="de-DE" sz="1800" dirty="0" err="1">
                <a:solidFill>
                  <a:srgbClr val="CC0000"/>
                </a:solidFill>
                <a:sym typeface="Symbol" pitchFamily="18" charset="2"/>
              </a:rPr>
              <a:t>nm</a:t>
            </a:r>
            <a:endParaRPr lang="de-DE" sz="1800" dirty="0">
              <a:solidFill>
                <a:srgbClr val="CC0000"/>
              </a:solidFill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7086600" y="5229225"/>
            <a:ext cx="1733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1800" dirty="0" err="1" smtClean="0">
                <a:solidFill>
                  <a:srgbClr val="CC0000"/>
                </a:solidFill>
              </a:rPr>
              <a:t>Χλορίνη</a:t>
            </a:r>
            <a:r>
              <a:rPr lang="de-DE" sz="1800" dirty="0" smtClean="0">
                <a:solidFill>
                  <a:srgbClr val="CC0000"/>
                </a:solidFill>
              </a:rPr>
              <a:t> </a:t>
            </a:r>
            <a:r>
              <a:rPr lang="de-DE" sz="1800" dirty="0">
                <a:solidFill>
                  <a:srgbClr val="CC0000"/>
                </a:solidFill>
              </a:rPr>
              <a:t>e</a:t>
            </a:r>
            <a:r>
              <a:rPr lang="de-DE" sz="1800" baseline="-25000" dirty="0">
                <a:solidFill>
                  <a:srgbClr val="CC0000"/>
                </a:solidFill>
              </a:rPr>
              <a:t>6</a:t>
            </a:r>
            <a:r>
              <a:rPr lang="de-DE" sz="1800" dirty="0">
                <a:solidFill>
                  <a:srgbClr val="CC0000"/>
                </a:solidFill>
              </a:rPr>
              <a:t>: </a:t>
            </a:r>
            <a:r>
              <a:rPr lang="de-DE" sz="1800" i="1" dirty="0">
                <a:solidFill>
                  <a:srgbClr val="CC0000"/>
                </a:solidFill>
                <a:sym typeface="Symbol" pitchFamily="18" charset="2"/>
              </a:rPr>
              <a:t></a:t>
            </a:r>
            <a:r>
              <a:rPr lang="de-DE" sz="1800" i="1" baseline="-25000" dirty="0">
                <a:solidFill>
                  <a:srgbClr val="CC0000"/>
                </a:solidFill>
                <a:sym typeface="Symbol" pitchFamily="18" charset="2"/>
              </a:rPr>
              <a:t>ex</a:t>
            </a:r>
            <a:r>
              <a:rPr lang="de-DE" sz="1800" dirty="0">
                <a:solidFill>
                  <a:srgbClr val="CC0000"/>
                </a:solidFill>
                <a:sym typeface="Symbol" pitchFamily="18" charset="2"/>
              </a:rPr>
              <a:t> = 750</a:t>
            </a:r>
            <a:r>
              <a:rPr lang="de-DE" sz="1800" dirty="0">
                <a:solidFill>
                  <a:srgbClr val="CC0000"/>
                </a:solidFill>
              </a:rPr>
              <a:t> </a:t>
            </a:r>
            <a:r>
              <a:rPr lang="de-DE" sz="1800" dirty="0" err="1">
                <a:solidFill>
                  <a:srgbClr val="CC0000"/>
                </a:solidFill>
              </a:rPr>
              <a:t>nm</a:t>
            </a:r>
            <a:endParaRPr lang="de-DE" sz="2000" dirty="0">
              <a:solidFill>
                <a:srgbClr val="CC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188913"/>
            <a:ext cx="7343775" cy="1143000"/>
          </a:xfrm>
        </p:spPr>
        <p:txBody>
          <a:bodyPr/>
          <a:lstStyle/>
          <a:p>
            <a:r>
              <a:rPr lang="el-GR" sz="2800" dirty="0" err="1" smtClean="0"/>
              <a:t>Φωτοευαισθητοποιητές</a:t>
            </a:r>
            <a:r>
              <a:rPr lang="el-GR" sz="2800" dirty="0" smtClean="0"/>
              <a:t> 3</a:t>
            </a:r>
            <a:r>
              <a:rPr lang="el-GR" sz="2800" baseline="30000" dirty="0" smtClean="0"/>
              <a:t>ης</a:t>
            </a:r>
            <a:r>
              <a:rPr lang="el-GR" sz="2800" dirty="0" smtClean="0"/>
              <a:t> γενιάς</a:t>
            </a:r>
            <a:r>
              <a:rPr lang="de-DE" sz="2800" dirty="0" smtClean="0"/>
              <a:t> (</a:t>
            </a:r>
            <a:r>
              <a:rPr lang="el-GR" sz="2800" dirty="0" smtClean="0"/>
              <a:t>εκλεκτική συσσώρευση</a:t>
            </a:r>
            <a:r>
              <a:rPr lang="de-DE" sz="2800" dirty="0" smtClean="0"/>
              <a:t>)</a:t>
            </a:r>
            <a:endParaRPr lang="de-DE" sz="280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1981200"/>
            <a:ext cx="4572000" cy="2095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l-G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Μονοκλωνικά</a:t>
            </a:r>
            <a:r>
              <a:rPr kumimoji="0" lang="el-G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αντισώματα ενώνονται εκλεκτικά σε αντιγόνα των καρκινικών κυττάρων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l-G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Ο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spacer </a:t>
            </a:r>
            <a:r>
              <a:rPr kumimoji="0" lang="el-G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είναι είτε </a:t>
            </a:r>
            <a:r>
              <a:rPr kumimoji="0" lang="el-G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κυκλοδεξτρίνη</a:t>
            </a:r>
            <a:r>
              <a:rPr kumimoji="0" lang="el-G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είτε ένα</a:t>
            </a:r>
            <a:r>
              <a:rPr kumimoji="0" lang="el-GR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σύστημα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Avidin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-Biotin</a:t>
            </a: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6" descr="3phas Kopie"/>
          <p:cNvPicPr>
            <a:picLocks noChangeAspect="1" noChangeArrowheads="1"/>
          </p:cNvPicPr>
          <p:nvPr/>
        </p:nvPicPr>
        <p:blipFill>
          <a:blip r:embed="rId2" cstate="print"/>
          <a:srcRect l="32835" b="26666"/>
          <a:stretch>
            <a:fillRect/>
          </a:stretch>
        </p:blipFill>
        <p:spPr>
          <a:xfrm>
            <a:off x="5181600" y="2209800"/>
            <a:ext cx="3429000" cy="2514600"/>
          </a:xfrm>
          <a:prstGeom prst="rect">
            <a:avLst/>
          </a:prstGeom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257800" y="25146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800">
                <a:solidFill>
                  <a:srgbClr val="CC0000"/>
                </a:solidFill>
              </a:rPr>
              <a:t>PS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5292080" y="4139788"/>
            <a:ext cx="8473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800" dirty="0" err="1"/>
              <a:t>Spacer</a:t>
            </a:r>
            <a:endParaRPr lang="de-DE" sz="1800" dirty="0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7543800" y="2209800"/>
            <a:ext cx="0" cy="8382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stealth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6629400" y="1828800"/>
            <a:ext cx="152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1800" dirty="0" smtClean="0">
                <a:solidFill>
                  <a:srgbClr val="008000"/>
                </a:solidFill>
              </a:rPr>
              <a:t>Αντίσωμα</a:t>
            </a:r>
            <a:endParaRPr lang="de-DE" sz="1800" dirty="0">
              <a:solidFill>
                <a:srgbClr val="008000"/>
              </a:solidFill>
            </a:endParaRP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1981200" y="4953000"/>
            <a:ext cx="485775" cy="762000"/>
          </a:xfrm>
          <a:prstGeom prst="downArrow">
            <a:avLst>
              <a:gd name="adj1" fmla="val 50000"/>
              <a:gd name="adj2" fmla="val 39216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0" y="5943600"/>
            <a:ext cx="457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dirty="0" smtClean="0">
                <a:solidFill>
                  <a:srgbClr val="008000"/>
                </a:solidFill>
              </a:rPr>
              <a:t>„</a:t>
            </a:r>
            <a:r>
              <a:rPr lang="el-GR" dirty="0" smtClean="0">
                <a:solidFill>
                  <a:srgbClr val="008000"/>
                </a:solidFill>
              </a:rPr>
              <a:t>Στόχευση φαρμάκου</a:t>
            </a:r>
            <a:r>
              <a:rPr lang="de-DE" dirty="0" smtClean="0">
                <a:solidFill>
                  <a:srgbClr val="008000"/>
                </a:solidFill>
              </a:rPr>
              <a:t>“</a:t>
            </a:r>
            <a:endParaRPr lang="de-DE" dirty="0">
              <a:solidFill>
                <a:srgbClr val="008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48646"/>
            <a:ext cx="7056784" cy="4404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07504" y="4653136"/>
            <a:ext cx="54726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15000"/>
              </a:spcBef>
            </a:pPr>
            <a:r>
              <a:rPr lang="en-US" sz="1600" dirty="0" smtClean="0">
                <a:solidFill>
                  <a:srgbClr val="002060"/>
                </a:solidFill>
              </a:rPr>
              <a:t>(1) </a:t>
            </a:r>
            <a:r>
              <a:rPr lang="el-GR" sz="1600" dirty="0" smtClean="0">
                <a:solidFill>
                  <a:srgbClr val="002060"/>
                </a:solidFill>
              </a:rPr>
              <a:t>Καρκινικά κύτταρα δέχονται περίσσεια </a:t>
            </a:r>
            <a:r>
              <a:rPr lang="en-US" sz="1600" dirty="0" err="1" smtClean="0">
                <a:solidFill>
                  <a:srgbClr val="002060"/>
                </a:solidFill>
              </a:rPr>
              <a:t>mAB</a:t>
            </a:r>
            <a:r>
              <a:rPr lang="el-GR" sz="1600" dirty="0" smtClean="0">
                <a:solidFill>
                  <a:srgbClr val="002060"/>
                </a:solidFill>
              </a:rPr>
              <a:t> (</a:t>
            </a:r>
            <a:r>
              <a:rPr lang="en-US" sz="1600" dirty="0" err="1" smtClean="0">
                <a:solidFill>
                  <a:srgbClr val="002060"/>
                </a:solidFill>
              </a:rPr>
              <a:t>Avidin-Biodin</a:t>
            </a:r>
            <a:r>
              <a:rPr lang="en-US" sz="1600" dirty="0" smtClean="0">
                <a:solidFill>
                  <a:srgbClr val="002060"/>
                </a:solidFill>
              </a:rPr>
              <a:t>)</a:t>
            </a:r>
            <a:endParaRPr lang="de-DE" sz="1600" dirty="0">
              <a:solidFill>
                <a:srgbClr val="002060"/>
              </a:solidFill>
            </a:endParaRPr>
          </a:p>
        </p:txBody>
      </p:sp>
      <p:sp>
        <p:nvSpPr>
          <p:cNvPr id="7" name="6 - Ορθογώνιο"/>
          <p:cNvSpPr/>
          <p:nvPr/>
        </p:nvSpPr>
        <p:spPr>
          <a:xfrm>
            <a:off x="107504" y="4942909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solidFill>
                  <a:srgbClr val="002060"/>
                </a:solidFill>
              </a:rPr>
              <a:t>(2) H </a:t>
            </a:r>
            <a:r>
              <a:rPr lang="el-GR" dirty="0" smtClean="0">
                <a:solidFill>
                  <a:srgbClr val="002060"/>
                </a:solidFill>
              </a:rPr>
              <a:t>περίσσεια </a:t>
            </a:r>
            <a:r>
              <a:rPr lang="en-US" dirty="0" err="1" smtClean="0">
                <a:solidFill>
                  <a:srgbClr val="002060"/>
                </a:solidFill>
              </a:rPr>
              <a:t>mAB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l-GR" dirty="0" smtClean="0">
                <a:solidFill>
                  <a:srgbClr val="002060"/>
                </a:solidFill>
              </a:rPr>
              <a:t>απομακρύνεται και χορηγείται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l-GR" dirty="0" err="1" smtClean="0">
                <a:solidFill>
                  <a:srgbClr val="002060"/>
                </a:solidFill>
              </a:rPr>
              <a:t>αβιδίνη</a:t>
            </a:r>
            <a:r>
              <a:rPr lang="el-GR" dirty="0" smtClean="0">
                <a:solidFill>
                  <a:srgbClr val="002060"/>
                </a:solidFill>
              </a:rPr>
              <a:t> ή </a:t>
            </a:r>
            <a:r>
              <a:rPr lang="el-GR" dirty="0" err="1" smtClean="0">
                <a:solidFill>
                  <a:srgbClr val="002060"/>
                </a:solidFill>
              </a:rPr>
              <a:t>στρεπταβιδίνη</a:t>
            </a:r>
            <a:r>
              <a:rPr lang="el-GR" dirty="0" smtClean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(SA)</a:t>
            </a:r>
            <a:r>
              <a:rPr lang="el-GR" dirty="0" smtClean="0">
                <a:solidFill>
                  <a:srgbClr val="002060"/>
                </a:solidFill>
              </a:rPr>
              <a:t>που ενώνονται  στη </a:t>
            </a:r>
            <a:r>
              <a:rPr lang="el-GR" dirty="0" err="1" smtClean="0">
                <a:solidFill>
                  <a:srgbClr val="002060"/>
                </a:solidFill>
              </a:rPr>
              <a:t>βιοτίνη</a:t>
            </a:r>
            <a:r>
              <a:rPr lang="el-GR" dirty="0" smtClean="0">
                <a:solidFill>
                  <a:srgbClr val="002060"/>
                </a:solidFill>
              </a:rPr>
              <a:t> που είναι ενωμένη με την </a:t>
            </a:r>
            <a:r>
              <a:rPr lang="en-US" dirty="0" err="1" smtClean="0">
                <a:solidFill>
                  <a:srgbClr val="002060"/>
                </a:solidFill>
              </a:rPr>
              <a:t>mAB</a:t>
            </a:r>
            <a:endParaRPr lang="el-GR" dirty="0" smtClean="0">
              <a:solidFill>
                <a:srgbClr val="002060"/>
              </a:solidFill>
            </a:endParaRPr>
          </a:p>
        </p:txBody>
      </p:sp>
      <p:sp>
        <p:nvSpPr>
          <p:cNvPr id="8" name="7 - Ορθογώνιο"/>
          <p:cNvSpPr/>
          <p:nvPr/>
        </p:nvSpPr>
        <p:spPr>
          <a:xfrm>
            <a:off x="107504" y="5518973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solidFill>
                  <a:srgbClr val="002060"/>
                </a:solidFill>
              </a:rPr>
              <a:t>(3) H </a:t>
            </a:r>
            <a:r>
              <a:rPr lang="el-GR" dirty="0" smtClean="0">
                <a:solidFill>
                  <a:srgbClr val="002060"/>
                </a:solidFill>
              </a:rPr>
              <a:t>περίσσεια </a:t>
            </a:r>
            <a:r>
              <a:rPr lang="el-GR" dirty="0" err="1" smtClean="0">
                <a:solidFill>
                  <a:srgbClr val="002060"/>
                </a:solidFill>
              </a:rPr>
              <a:t>αβιδίνης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l-GR" dirty="0" smtClean="0">
                <a:solidFill>
                  <a:srgbClr val="002060"/>
                </a:solidFill>
              </a:rPr>
              <a:t>απομακρύνεται και </a:t>
            </a:r>
            <a:r>
              <a:rPr lang="el-GR" dirty="0" err="1" smtClean="0">
                <a:solidFill>
                  <a:srgbClr val="002060"/>
                </a:solidFill>
              </a:rPr>
              <a:t>βιοτινυλιωμένος</a:t>
            </a:r>
            <a:r>
              <a:rPr lang="el-GR" dirty="0" smtClean="0">
                <a:solidFill>
                  <a:srgbClr val="002060"/>
                </a:solidFill>
              </a:rPr>
              <a:t> </a:t>
            </a:r>
            <a:r>
              <a:rPr lang="el-GR" dirty="0" err="1" smtClean="0">
                <a:solidFill>
                  <a:srgbClr val="002060"/>
                </a:solidFill>
              </a:rPr>
              <a:t>φωτοευαισθητοποιητής</a:t>
            </a:r>
            <a:r>
              <a:rPr lang="el-GR" dirty="0" smtClean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(</a:t>
            </a:r>
            <a:r>
              <a:rPr lang="en-US" dirty="0" err="1" smtClean="0">
                <a:solidFill>
                  <a:srgbClr val="002060"/>
                </a:solidFill>
              </a:rPr>
              <a:t>bPS</a:t>
            </a:r>
            <a:r>
              <a:rPr lang="en-US" dirty="0" smtClean="0">
                <a:solidFill>
                  <a:srgbClr val="002060"/>
                </a:solidFill>
              </a:rPr>
              <a:t>) </a:t>
            </a:r>
            <a:r>
              <a:rPr lang="el-GR" dirty="0" smtClean="0">
                <a:solidFill>
                  <a:srgbClr val="002060"/>
                </a:solidFill>
              </a:rPr>
              <a:t>προστίθεται και ενώνεται σε ελεύθερες θέσεις του συζεύγματος </a:t>
            </a:r>
            <a:r>
              <a:rPr lang="en-US" dirty="0" err="1" smtClean="0">
                <a:solidFill>
                  <a:srgbClr val="002060"/>
                </a:solidFill>
              </a:rPr>
              <a:t>mAB</a:t>
            </a:r>
            <a:r>
              <a:rPr lang="en-US" dirty="0" smtClean="0">
                <a:solidFill>
                  <a:srgbClr val="002060"/>
                </a:solidFill>
              </a:rPr>
              <a:t>-</a:t>
            </a:r>
            <a:r>
              <a:rPr lang="el-GR" dirty="0" err="1" smtClean="0">
                <a:solidFill>
                  <a:srgbClr val="002060"/>
                </a:solidFill>
              </a:rPr>
              <a:t>αβιδίνη</a:t>
            </a:r>
            <a:endParaRPr lang="el-GR" dirty="0" smtClean="0">
              <a:solidFill>
                <a:srgbClr val="002060"/>
              </a:solidFill>
            </a:endParaRPr>
          </a:p>
        </p:txBody>
      </p:sp>
      <p:sp>
        <p:nvSpPr>
          <p:cNvPr id="9" name="8 - Ορθογώνιο"/>
          <p:cNvSpPr/>
          <p:nvPr/>
        </p:nvSpPr>
        <p:spPr>
          <a:xfrm>
            <a:off x="107504" y="6167045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solidFill>
                  <a:srgbClr val="002060"/>
                </a:solidFill>
              </a:rPr>
              <a:t>(</a:t>
            </a:r>
            <a:r>
              <a:rPr lang="el-GR" dirty="0" smtClean="0">
                <a:solidFill>
                  <a:srgbClr val="002060"/>
                </a:solidFill>
              </a:rPr>
              <a:t>4</a:t>
            </a:r>
            <a:r>
              <a:rPr lang="en-US" dirty="0" smtClean="0">
                <a:solidFill>
                  <a:srgbClr val="002060"/>
                </a:solidFill>
              </a:rPr>
              <a:t>) </a:t>
            </a:r>
            <a:r>
              <a:rPr lang="el-GR" dirty="0" smtClean="0">
                <a:solidFill>
                  <a:srgbClr val="002060"/>
                </a:solidFill>
              </a:rPr>
              <a:t>Πολλαπλή επανάληψη των βημάτων 2 – 4 οδηγεί σε υψηλή συσσώρευση του </a:t>
            </a:r>
            <a:r>
              <a:rPr lang="en-US" dirty="0" smtClean="0">
                <a:solidFill>
                  <a:srgbClr val="002060"/>
                </a:solidFill>
              </a:rPr>
              <a:t>PS </a:t>
            </a:r>
            <a:r>
              <a:rPr lang="el-GR" dirty="0" smtClean="0">
                <a:solidFill>
                  <a:srgbClr val="002060"/>
                </a:solidFill>
              </a:rPr>
              <a:t>στην επιφάνεια των όγκων </a:t>
            </a:r>
          </a:p>
        </p:txBody>
      </p:sp>
      <p:sp>
        <p:nvSpPr>
          <p:cNvPr id="11" name="10 - Έλλειψη"/>
          <p:cNvSpPr/>
          <p:nvPr/>
        </p:nvSpPr>
        <p:spPr>
          <a:xfrm>
            <a:off x="2483768" y="188640"/>
            <a:ext cx="504056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11 - Έλλειψη"/>
          <p:cNvSpPr/>
          <p:nvPr/>
        </p:nvSpPr>
        <p:spPr>
          <a:xfrm>
            <a:off x="4427984" y="116632"/>
            <a:ext cx="432048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12 - Έλλειψη"/>
          <p:cNvSpPr/>
          <p:nvPr/>
        </p:nvSpPr>
        <p:spPr>
          <a:xfrm>
            <a:off x="6228184" y="188640"/>
            <a:ext cx="432048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13 - Έλλειψη"/>
          <p:cNvSpPr/>
          <p:nvPr/>
        </p:nvSpPr>
        <p:spPr>
          <a:xfrm>
            <a:off x="3779912" y="2852936"/>
            <a:ext cx="432048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Ορθογώνιο"/>
          <p:cNvSpPr/>
          <p:nvPr/>
        </p:nvSpPr>
        <p:spPr>
          <a:xfrm>
            <a:off x="144016" y="620688"/>
            <a:ext cx="88924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Ø"/>
            </a:pP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Πρώτης Γενιάς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Αιματοπορφυρίνη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HpD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και παράγωγα αυτής</a:t>
            </a:r>
          </a:p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Ø"/>
            </a:pPr>
            <a:endParaRPr lang="el-GR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Ø"/>
            </a:pP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Δεύτερης Γενιάς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Δομικώς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διακριτά μόρια με μακρά μήκη κύματος απορρόφησης</a:t>
            </a:r>
          </a:p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Ø"/>
            </a:pPr>
            <a:endParaRPr lang="el-GR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Ø"/>
            </a:pP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Τρίτης Γενιάς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Δεύτερης γενιάς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PS 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ενωμένα σε μεταφορικά μόρια για εκλεκτική συσσώρευση στους όγκους</a:t>
            </a:r>
          </a:p>
        </p:txBody>
      </p:sp>
      <p:sp>
        <p:nvSpPr>
          <p:cNvPr id="5" name="4 - Ορθογώνιο"/>
          <p:cNvSpPr/>
          <p:nvPr/>
        </p:nvSpPr>
        <p:spPr>
          <a:xfrm>
            <a:off x="683568" y="87015"/>
            <a:ext cx="8064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Ανακεφαλαίωση ταξινόμησης </a:t>
            </a:r>
            <a:r>
              <a:rPr lang="el-GR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Φωτοευαισθητοποιητών</a:t>
            </a:r>
            <a:endParaRPr lang="en-US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- Ορθογώνιο"/>
          <p:cNvSpPr/>
          <p:nvPr/>
        </p:nvSpPr>
        <p:spPr>
          <a:xfrm>
            <a:off x="1187624" y="2852936"/>
            <a:ext cx="655272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ΙΔΙΟΤΗΤΕΣ ΜΟΡΙΩΝ ΦΩΤΟΕΥΑΙΣΘΗΤΟΠΟΙΗΤΩΝ</a:t>
            </a:r>
          </a:p>
          <a:p>
            <a:endParaRPr lang="el-GR" b="1" u="sng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00050" indent="-400050">
              <a:buAutoNum type="romanLcParenBoth"/>
            </a:pP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Υψηλούς συντελεστές απορρόφησης</a:t>
            </a:r>
          </a:p>
          <a:p>
            <a:pPr marL="400050" indent="-400050">
              <a:buAutoNum type="romanLcParenBoth"/>
            </a:pPr>
            <a:endParaRPr lang="el-GR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00050" indent="-400050">
              <a:buAutoNum type="romanLcParenBoth"/>
            </a:pP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Τριπλή κατάσταση κατάλληλης ενέργειας ΕΤ &gt; 95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kJ/mol</a:t>
            </a:r>
            <a:endParaRPr lang="el-GR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00050" indent="-400050">
              <a:buAutoNum type="romanLcParenBoth"/>
            </a:pPr>
            <a:endParaRPr lang="el-GR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00050" indent="-400050">
              <a:buAutoNum type="romanLcParenBoth"/>
            </a:pP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Υψηλή κβαντική απόδοση τριπλών καταστάσεων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l-GR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Φ</a:t>
            </a:r>
            <a:r>
              <a:rPr lang="el-GR" baseline="-25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Τ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&gt;0.4)</a:t>
            </a:r>
          </a:p>
          <a:p>
            <a:pPr marL="400050" indent="-400050">
              <a:buAutoNum type="romanLcParenBoth"/>
            </a:pPr>
            <a:endParaRPr lang="el-GR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00050" indent="-400050">
              <a:buAutoNum type="romanLcParenBoth"/>
            </a:pP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Μεγάλοι χρόνοι ‘ζωής’ τριπλών καταστάσεων (</a:t>
            </a:r>
            <a:r>
              <a:rPr lang="el-GR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τ</a:t>
            </a:r>
            <a:r>
              <a:rPr lang="el-GR" baseline="-25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Τ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&gt; 1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ms)</a:t>
            </a:r>
            <a:endParaRPr lang="el-GR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00050" indent="-400050">
              <a:buAutoNum type="romanLcParenBoth"/>
            </a:pPr>
            <a:endParaRPr lang="el-GR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00050" indent="-400050">
              <a:buAutoNum type="romanLcParenBoth"/>
            </a:pP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Υψηλή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φωτοσταθερότητα</a:t>
            </a:r>
            <a:endParaRPr lang="el-GR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Ορθογώνιο"/>
          <p:cNvSpPr/>
          <p:nvPr/>
        </p:nvSpPr>
        <p:spPr>
          <a:xfrm>
            <a:off x="1331358" y="44624"/>
            <a:ext cx="6697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Οργανικά χρώματα και αρωματικοί υδρογονάνθρακες</a:t>
            </a:r>
            <a:endParaRPr lang="en-US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4333875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81128"/>
            <a:ext cx="91440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Ορθογώνιο"/>
          <p:cNvSpPr/>
          <p:nvPr/>
        </p:nvSpPr>
        <p:spPr>
          <a:xfrm>
            <a:off x="4860032" y="1700808"/>
            <a:ext cx="40302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Μειονέκτημα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Συνήθως απορροφούν</a:t>
            </a:r>
          </a:p>
          <a:p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σ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ε μήκη κύματος &lt; 600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nm</a:t>
            </a:r>
            <a:endParaRPr lang="en-US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Ορθογώνιο"/>
          <p:cNvSpPr/>
          <p:nvPr/>
        </p:nvSpPr>
        <p:spPr>
          <a:xfrm>
            <a:off x="1619672" y="44624"/>
            <a:ext cx="59790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Πορφυρίνες</a:t>
            </a:r>
            <a:r>
              <a:rPr lang="el-G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l-GR" sz="2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φθαλοκυανίνες</a:t>
            </a:r>
            <a:r>
              <a:rPr lang="el-G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και </a:t>
            </a:r>
            <a:r>
              <a:rPr lang="el-GR" sz="2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τετραπυρρόλια</a:t>
            </a:r>
            <a:endParaRPr lang="en-US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76672"/>
            <a:ext cx="17145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Ορθογώνιο"/>
          <p:cNvSpPr/>
          <p:nvPr/>
        </p:nvSpPr>
        <p:spPr>
          <a:xfrm>
            <a:off x="1331640" y="2132856"/>
            <a:ext cx="14109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Πορφυρίνη</a:t>
            </a:r>
            <a:endParaRPr lang="en-US" dirty="0"/>
          </a:p>
        </p:txBody>
      </p:sp>
      <p:sp>
        <p:nvSpPr>
          <p:cNvPr id="9" name="8 - Ορθογώνιο"/>
          <p:cNvSpPr/>
          <p:nvPr/>
        </p:nvSpPr>
        <p:spPr>
          <a:xfrm>
            <a:off x="2987824" y="620688"/>
            <a:ext cx="5832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Συμμετρικώς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υποκαστημένα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παράγωγα π.χ.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οκτααίθυλοπορφυρίνη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(OEP),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τετραφαίνυλοπορφυρίνη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TPP)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Υδατοδιαλυτές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πορφυρίνες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με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σουλφονικές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καρβοξυλικές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και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ακυλο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ομάδες.</a:t>
            </a: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906" y="3068960"/>
            <a:ext cx="26479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- Ορθογώνιο"/>
          <p:cNvSpPr/>
          <p:nvPr/>
        </p:nvSpPr>
        <p:spPr>
          <a:xfrm>
            <a:off x="1043608" y="5661248"/>
            <a:ext cx="1863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Φθαλοκυανίνες</a:t>
            </a:r>
            <a:endParaRPr lang="en-US" dirty="0"/>
          </a:p>
        </p:txBody>
      </p:sp>
      <p:sp>
        <p:nvSpPr>
          <p:cNvPr id="12" name="11 - Ορθογώνιο"/>
          <p:cNvSpPr/>
          <p:nvPr/>
        </p:nvSpPr>
        <p:spPr>
          <a:xfrm>
            <a:off x="3707904" y="4149080"/>
            <a:ext cx="3096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Παράγωγα της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πορφυρίνης</a:t>
            </a:r>
            <a:endParaRPr lang="el-GR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764704"/>
            <a:ext cx="9100967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- Ορθογώνιο"/>
          <p:cNvSpPr/>
          <p:nvPr/>
        </p:nvSpPr>
        <p:spPr>
          <a:xfrm>
            <a:off x="971600" y="332656"/>
            <a:ext cx="43204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Πλεονεκτήματα</a:t>
            </a:r>
          </a:p>
          <a:p>
            <a:pPr algn="just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Ι) Μη τοξικά στο σκοτάδι</a:t>
            </a:r>
          </a:p>
          <a:p>
            <a:pPr algn="just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ΙΙ) Απορροφήσεις στο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UV-Vis</a:t>
            </a:r>
          </a:p>
          <a:p>
            <a:pPr algn="just"/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III) 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Μεγάλη διάρκεια ζωής της τριπλής</a:t>
            </a:r>
          </a:p>
          <a:p>
            <a:pPr algn="just"/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IV) 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Ρύθμιση των ιδιοτήτων τους με υποκατάσταση ή και εισαγωγή μεταλλικού κέντρου</a:t>
            </a:r>
          </a:p>
          <a:p>
            <a:pPr algn="just"/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V) 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Εύκολη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βιοαποικοδόμηση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μετά τη χρήση</a:t>
            </a:r>
          </a:p>
        </p:txBody>
      </p:sp>
      <p:sp>
        <p:nvSpPr>
          <p:cNvPr id="7" name="6 - Ορθογώνιο"/>
          <p:cNvSpPr/>
          <p:nvPr/>
        </p:nvSpPr>
        <p:spPr>
          <a:xfrm>
            <a:off x="1043608" y="3212976"/>
            <a:ext cx="432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Μειονεκτήματα</a:t>
            </a:r>
          </a:p>
          <a:p>
            <a:pPr algn="just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Ασθενείς απορροφήσεις</a:t>
            </a:r>
          </a:p>
          <a:p>
            <a:pPr algn="just"/>
            <a:endParaRPr lang="el-GR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49297"/>
            <a:ext cx="7560840" cy="3151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717032"/>
            <a:ext cx="7560840" cy="2504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- Ορθογώνιο"/>
          <p:cNvSpPr/>
          <p:nvPr/>
        </p:nvSpPr>
        <p:spPr>
          <a:xfrm>
            <a:off x="971600" y="0"/>
            <a:ext cx="4320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Ιδιότητες παραγώγων της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πορφυρίνης</a:t>
            </a:r>
            <a:endParaRPr lang="el-GR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- Ορθογώνιο"/>
          <p:cNvSpPr/>
          <p:nvPr/>
        </p:nvSpPr>
        <p:spPr>
          <a:xfrm>
            <a:off x="1043608" y="3419708"/>
            <a:ext cx="4464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Ιδιότητες παραγώγων της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φθαλοκυανίνης</a:t>
            </a:r>
            <a:endParaRPr lang="el-GR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Ορθογώνιο"/>
          <p:cNvSpPr/>
          <p:nvPr/>
        </p:nvSpPr>
        <p:spPr>
          <a:xfrm>
            <a:off x="2699792" y="35332"/>
            <a:ext cx="3744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Σύμπλοκα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Μεταβατικών Μετάλλων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32656"/>
            <a:ext cx="7470728" cy="2763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573016"/>
            <a:ext cx="8712968" cy="1528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25" y="476672"/>
            <a:ext cx="8973171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- Ορθογώνιο"/>
          <p:cNvSpPr/>
          <p:nvPr/>
        </p:nvSpPr>
        <p:spPr>
          <a:xfrm>
            <a:off x="2653595" y="76562"/>
            <a:ext cx="37898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l-GR" sz="2000" spc="5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Διάγραμμα </a:t>
            </a:r>
            <a:r>
              <a:rPr lang="en-US" sz="2000" spc="5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Jablonski</a:t>
            </a:r>
            <a:endParaRPr lang="en-US" sz="2000" spc="5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0787" y="5321746"/>
            <a:ext cx="1635269" cy="1491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04664"/>
            <a:ext cx="4896544" cy="4248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7887601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- Ορθογώνιο"/>
          <p:cNvSpPr/>
          <p:nvPr/>
        </p:nvSpPr>
        <p:spPr>
          <a:xfrm>
            <a:off x="2699792" y="35332"/>
            <a:ext cx="3744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Σύγκριση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PS 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l-GR" baseline="30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ης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και 2</a:t>
            </a:r>
            <a:r>
              <a:rPr lang="el-GR" baseline="30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ης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γενιάς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799147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- Ορθογώνιο"/>
          <p:cNvSpPr/>
          <p:nvPr/>
        </p:nvSpPr>
        <p:spPr>
          <a:xfrm>
            <a:off x="432048" y="35332"/>
            <a:ext cx="8244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Σύμπλοκες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ενώσεις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Ru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ως μεταφορείς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πορφυρίνης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μέσα στα καρκινικά κύτταρα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Ορθογώνιο"/>
          <p:cNvSpPr/>
          <p:nvPr/>
        </p:nvSpPr>
        <p:spPr>
          <a:xfrm>
            <a:off x="827584" y="44624"/>
            <a:ext cx="7524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Παραγωγή οξυγόνου απλής κατάστασης με ακτινοβόληση δυο φωτονίων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764704"/>
            <a:ext cx="449580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5375" y="692696"/>
            <a:ext cx="4238625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Ορθογώνιο"/>
          <p:cNvSpPr/>
          <p:nvPr/>
        </p:nvSpPr>
        <p:spPr>
          <a:xfrm>
            <a:off x="979984" y="4859868"/>
            <a:ext cx="3880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Ακτινοβόληση στα 780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nm 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με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laser</a:t>
            </a:r>
            <a:endParaRPr lang="el-GR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3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8686800" y="6553200"/>
            <a:ext cx="457200" cy="304800"/>
          </a:xfrm>
        </p:spPr>
        <p:txBody>
          <a:bodyPr/>
          <a:lstStyle/>
          <a:p>
            <a:fld id="{DF3C78CE-A762-4015-847B-9286602C7BCA}" type="slidenum">
              <a:rPr lang="en-US"/>
              <a:pPr/>
              <a:t>4</a:t>
            </a:fld>
            <a:endParaRPr 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260648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l-GR" sz="2000" dirty="0" smtClean="0">
                <a:solidFill>
                  <a:srgbClr val="008000"/>
                </a:solidFill>
                <a:latin typeface="Comic Sans MS" charset="0"/>
              </a:rPr>
              <a:t>Οξυγόνο Απλής Κατάστασης</a:t>
            </a:r>
            <a:r>
              <a:rPr lang="en-US" sz="2000" dirty="0" smtClean="0">
                <a:solidFill>
                  <a:srgbClr val="008000"/>
                </a:solidFill>
                <a:latin typeface="Comic Sans MS" charset="0"/>
              </a:rPr>
              <a:t>: </a:t>
            </a:r>
            <a:r>
              <a:rPr lang="el-GR" sz="2000" dirty="0" smtClean="0">
                <a:solidFill>
                  <a:srgbClr val="008000"/>
                </a:solidFill>
                <a:latin typeface="Comic Sans MS" charset="0"/>
              </a:rPr>
              <a:t>Διεγερμένη Κατάσταση του Οξυγόνου</a:t>
            </a:r>
            <a:endParaRPr lang="en-US" sz="2000" dirty="0">
              <a:solidFill>
                <a:srgbClr val="FF020E"/>
              </a:solidFill>
              <a:latin typeface="Comic Sans MS" charset="0"/>
            </a:endParaRPr>
          </a:p>
        </p:txBody>
      </p:sp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457200" y="1052736"/>
            <a:ext cx="5562600" cy="4595812"/>
            <a:chOff x="288" y="1155"/>
            <a:chExt cx="3504" cy="2895"/>
          </a:xfrm>
        </p:grpSpPr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8" y="1536"/>
              <a:ext cx="3504" cy="25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357" y="1155"/>
              <a:ext cx="272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l-GR" dirty="0" smtClean="0">
                  <a:latin typeface="Comic Sans MS" charset="0"/>
                </a:rPr>
                <a:t>Διάγραμμα </a:t>
              </a:r>
              <a:r>
                <a:rPr lang="en-US" dirty="0" smtClean="0">
                  <a:latin typeface="Comic Sans MS" charset="0"/>
                </a:rPr>
                <a:t>MOs </a:t>
              </a:r>
              <a:r>
                <a:rPr lang="el-GR" dirty="0" smtClean="0">
                  <a:latin typeface="Comic Sans MS" charset="0"/>
                </a:rPr>
                <a:t>του </a:t>
              </a:r>
              <a:r>
                <a:rPr lang="en-US" dirty="0" smtClean="0">
                  <a:latin typeface="Comic Sans MS" charset="0"/>
                </a:rPr>
                <a:t>O</a:t>
              </a:r>
              <a:r>
                <a:rPr lang="en-US" baseline="-25000" dirty="0" smtClean="0">
                  <a:latin typeface="Comic Sans MS" charset="0"/>
                </a:rPr>
                <a:t>2</a:t>
              </a:r>
              <a:r>
                <a:rPr lang="en-US" dirty="0" smtClean="0">
                  <a:latin typeface="Comic Sans MS" charset="0"/>
                </a:rPr>
                <a:t> </a:t>
              </a:r>
              <a:r>
                <a:rPr lang="el-GR" dirty="0" smtClean="0">
                  <a:latin typeface="Comic Sans MS" charset="0"/>
                </a:rPr>
                <a:t>(Αρχή </a:t>
              </a:r>
              <a:r>
                <a:rPr lang="en-US" dirty="0" err="1" smtClean="0">
                  <a:latin typeface="Comic Sans MS" charset="0"/>
                </a:rPr>
                <a:t>Aufbau</a:t>
              </a:r>
              <a:r>
                <a:rPr lang="el-GR" dirty="0">
                  <a:latin typeface="Comic Sans MS" charset="0"/>
                </a:rPr>
                <a:t>)</a:t>
              </a:r>
              <a:r>
                <a:rPr lang="en-US" dirty="0" smtClean="0">
                  <a:latin typeface="Comic Sans MS" charset="0"/>
                </a:rPr>
                <a:t> </a:t>
              </a:r>
              <a:endParaRPr lang="en-US" dirty="0">
                <a:latin typeface="Comic Sans MS" charset="0"/>
              </a:endParaRPr>
            </a:p>
          </p:txBody>
        </p:sp>
      </p:grpSp>
      <p:grpSp>
        <p:nvGrpSpPr>
          <p:cNvPr id="12" name="Group 8"/>
          <p:cNvGrpSpPr>
            <a:grpSpLocks/>
          </p:cNvGrpSpPr>
          <p:nvPr/>
        </p:nvGrpSpPr>
        <p:grpSpPr bwMode="auto">
          <a:xfrm>
            <a:off x="6629400" y="5086573"/>
            <a:ext cx="1295400" cy="669925"/>
            <a:chOff x="4176" y="3696"/>
            <a:chExt cx="816" cy="422"/>
          </a:xfrm>
        </p:grpSpPr>
        <p:pic>
          <p:nvPicPr>
            <p:cNvPr id="13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76" y="3744"/>
              <a:ext cx="816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4" name="Line 10"/>
            <p:cNvSpPr>
              <a:spLocks noChangeShapeType="1"/>
            </p:cNvSpPr>
            <p:nvPr/>
          </p:nvSpPr>
          <p:spPr bwMode="auto">
            <a:xfrm flipV="1">
              <a:off x="4320" y="3696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 flipV="1">
              <a:off x="4800" y="3696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5940152" y="1640061"/>
            <a:ext cx="2743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l-GR" sz="2000" dirty="0" smtClean="0">
                <a:latin typeface="Comic Sans MS" charset="0"/>
              </a:rPr>
              <a:t>Κανόνας του </a:t>
            </a:r>
            <a:r>
              <a:rPr lang="en-US" sz="2000" dirty="0" err="1" smtClean="0">
                <a:latin typeface="Comic Sans MS" charset="0"/>
              </a:rPr>
              <a:t>Hund’s</a:t>
            </a:r>
            <a:endParaRPr lang="en-US" sz="2000" dirty="0">
              <a:latin typeface="Comic Sans M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8686800" y="6553200"/>
            <a:ext cx="457200" cy="304800"/>
          </a:xfrm>
        </p:spPr>
        <p:txBody>
          <a:bodyPr/>
          <a:lstStyle/>
          <a:p>
            <a:fld id="{75D1EE1F-69F0-4F3C-8928-5D0087EA05B8}" type="slidenum">
              <a:rPr lang="en-US"/>
              <a:pPr/>
              <a:t>5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64704"/>
            <a:ext cx="8839200" cy="425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39552" y="118373"/>
            <a:ext cx="81232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l-GR" dirty="0" smtClean="0">
                <a:latin typeface="Comic Sans MS" charset="0"/>
              </a:rPr>
              <a:t>Ηλεκτρονικές Καταστάσεις Μοριακού Οξυγόνου</a:t>
            </a:r>
            <a:r>
              <a:rPr lang="en-US" dirty="0" smtClean="0">
                <a:latin typeface="Comic Sans MS" charset="0"/>
              </a:rPr>
              <a:t>: </a:t>
            </a:r>
            <a:r>
              <a:rPr lang="el-GR" dirty="0" smtClean="0">
                <a:latin typeface="Comic Sans MS" charset="0"/>
              </a:rPr>
              <a:t>Δυο χαμηλής ενέργειας διεγερμένες καταστάσεις με πολλαπλότητα </a:t>
            </a:r>
            <a:r>
              <a:rPr lang="en-US" dirty="0" smtClean="0">
                <a:latin typeface="Comic Sans MS" charset="0"/>
              </a:rPr>
              <a:t>spin</a:t>
            </a:r>
            <a:r>
              <a:rPr lang="el-GR" dirty="0" smtClean="0">
                <a:latin typeface="Comic Sans MS" charset="0"/>
              </a:rPr>
              <a:t> 1</a:t>
            </a:r>
            <a:endParaRPr lang="en-US" dirty="0">
              <a:latin typeface="Comic Sans MS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23528" y="5230941"/>
            <a:ext cx="85553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l-GR" dirty="0" smtClean="0">
                <a:latin typeface="Comic Sans MS" charset="0"/>
              </a:rPr>
              <a:t>Το </a:t>
            </a:r>
            <a:r>
              <a:rPr lang="el-GR" dirty="0" err="1" smtClean="0">
                <a:latin typeface="Comic Sans MS" charset="0"/>
              </a:rPr>
              <a:t>διοξυγόνο</a:t>
            </a:r>
            <a:r>
              <a:rPr lang="el-GR" dirty="0" smtClean="0">
                <a:latin typeface="Comic Sans MS" charset="0"/>
              </a:rPr>
              <a:t> σε αυτές τις διεγερμένες καταστάσεις (Ο</a:t>
            </a:r>
            <a:r>
              <a:rPr lang="el-GR" baseline="-25000" dirty="0" smtClean="0">
                <a:latin typeface="Comic Sans MS" charset="0"/>
              </a:rPr>
              <a:t>2</a:t>
            </a:r>
            <a:r>
              <a:rPr lang="el-GR" dirty="0" smtClean="0">
                <a:latin typeface="Comic Sans MS" charset="0"/>
              </a:rPr>
              <a:t> απλής κατάστασης, </a:t>
            </a:r>
            <a:r>
              <a:rPr lang="el-GR" baseline="30000" dirty="0" smtClean="0">
                <a:latin typeface="Comic Sans MS" charset="0"/>
              </a:rPr>
              <a:t>1</a:t>
            </a:r>
            <a:r>
              <a:rPr lang="el-GR" dirty="0" smtClean="0">
                <a:latin typeface="Comic Sans MS" charset="0"/>
              </a:rPr>
              <a:t>Ο</a:t>
            </a:r>
            <a:r>
              <a:rPr lang="el-GR" baseline="-25000" dirty="0" smtClean="0">
                <a:latin typeface="Comic Sans MS" charset="0"/>
              </a:rPr>
              <a:t>2</a:t>
            </a:r>
            <a:r>
              <a:rPr lang="el-GR" dirty="0" smtClean="0">
                <a:latin typeface="Comic Sans MS" charset="0"/>
              </a:rPr>
              <a:t>) σκοτώνει τα καρκινικά κύτταρα αλλά και γενικώς τα κύτταρα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124744"/>
            <a:ext cx="5272103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Ορθογώνιο"/>
          <p:cNvSpPr/>
          <p:nvPr/>
        </p:nvSpPr>
        <p:spPr>
          <a:xfrm>
            <a:off x="323528" y="548680"/>
            <a:ext cx="37898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l-GR" sz="2000" spc="5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Διάγραμμα </a:t>
            </a:r>
            <a:r>
              <a:rPr lang="en-US" sz="2000" spc="5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Jablonski</a:t>
            </a:r>
            <a:endParaRPr lang="en-US" sz="2000" spc="5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331640" y="44624"/>
            <a:ext cx="64087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l-GR" sz="2400" dirty="0" smtClean="0">
                <a:latin typeface="Comic Sans MS" charset="0"/>
              </a:rPr>
              <a:t>Παραγωγή Ο</a:t>
            </a:r>
            <a:r>
              <a:rPr lang="el-GR" sz="2400" baseline="-25000" dirty="0" smtClean="0">
                <a:latin typeface="Comic Sans MS" charset="0"/>
              </a:rPr>
              <a:t>2</a:t>
            </a:r>
            <a:r>
              <a:rPr lang="el-GR" sz="2400" dirty="0" smtClean="0">
                <a:latin typeface="Comic Sans MS" charset="0"/>
              </a:rPr>
              <a:t> απλής κατάστασης, </a:t>
            </a:r>
            <a:r>
              <a:rPr lang="el-GR" sz="2400" baseline="30000" dirty="0" smtClean="0">
                <a:latin typeface="Comic Sans MS" charset="0"/>
              </a:rPr>
              <a:t>1</a:t>
            </a:r>
            <a:r>
              <a:rPr lang="el-GR" sz="2400" dirty="0" smtClean="0">
                <a:latin typeface="Comic Sans MS" charset="0"/>
              </a:rPr>
              <a:t>Ο</a:t>
            </a:r>
            <a:r>
              <a:rPr lang="el-GR" sz="2400" baseline="-25000" dirty="0" smtClean="0">
                <a:latin typeface="Comic Sans MS" charset="0"/>
              </a:rPr>
              <a:t>2</a:t>
            </a:r>
            <a:endParaRPr lang="en-US" sz="2400" dirty="0"/>
          </a:p>
        </p:txBody>
      </p:sp>
      <p:sp>
        <p:nvSpPr>
          <p:cNvPr id="5" name="4 - Ορθογώνιο"/>
          <p:cNvSpPr/>
          <p:nvPr/>
        </p:nvSpPr>
        <p:spPr>
          <a:xfrm>
            <a:off x="2987824" y="4365104"/>
            <a:ext cx="3672408" cy="147732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/>
            <a:r>
              <a:rPr lang="el-GR" b="1" dirty="0" smtClean="0">
                <a:latin typeface="Arial" pitchFamily="34" charset="0"/>
                <a:cs typeface="Arial" pitchFamily="34" charset="0"/>
              </a:rPr>
              <a:t>Μηχανισμός Τύπου ΙΙ</a:t>
            </a:r>
          </a:p>
          <a:p>
            <a:pPr algn="just"/>
            <a:r>
              <a:rPr lang="el-GR" dirty="0" smtClean="0">
                <a:latin typeface="Arial" pitchFamily="34" charset="0"/>
                <a:cs typeface="Arial" pitchFamily="34" charset="0"/>
              </a:rPr>
              <a:t>Στο μηχανισμό Τύπου ΙΙ, το </a:t>
            </a:r>
            <a:r>
              <a:rPr lang="el-GR" baseline="30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Ο</a:t>
            </a:r>
            <a:r>
              <a:rPr lang="el-GR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l-GR" dirty="0">
                <a:latin typeface="Arial" pitchFamily="34" charset="0"/>
                <a:cs typeface="Arial" pitchFamily="34" charset="0"/>
              </a:rPr>
              <a:t> 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παράγεται με μεταφορά ενέργειας στο </a:t>
            </a:r>
            <a:r>
              <a:rPr lang="el-GR" baseline="30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Ο</a:t>
            </a:r>
            <a:r>
              <a:rPr lang="el-GR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 από το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τριπλής κατάστασης διεγερμένου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P.</a:t>
            </a:r>
            <a:endParaRPr lang="el-GR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5911253"/>
            <a:ext cx="2592288" cy="83011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9" name="8 - Ορθογώνιο"/>
          <p:cNvSpPr/>
          <p:nvPr/>
        </p:nvSpPr>
        <p:spPr>
          <a:xfrm>
            <a:off x="5040560" y="1530658"/>
            <a:ext cx="4103440" cy="1477328"/>
          </a:xfrm>
          <a:prstGeom prst="rect">
            <a:avLst/>
          </a:prstGeom>
          <a:solidFill>
            <a:srgbClr val="66FF99"/>
          </a:solidFill>
        </p:spPr>
        <p:txBody>
          <a:bodyPr wrap="square">
            <a:spAutoFit/>
          </a:bodyPr>
          <a:lstStyle/>
          <a:p>
            <a:pPr algn="just"/>
            <a:r>
              <a:rPr lang="el-GR" b="1" dirty="0" smtClean="0">
                <a:latin typeface="Arial" pitchFamily="34" charset="0"/>
                <a:cs typeface="Arial" pitchFamily="34" charset="0"/>
              </a:rPr>
              <a:t>Μηχανισμός Τύπου Ι</a:t>
            </a:r>
          </a:p>
          <a:p>
            <a:pPr algn="just"/>
            <a:r>
              <a:rPr lang="el-GR" dirty="0" smtClean="0">
                <a:latin typeface="Arial" pitchFamily="34" charset="0"/>
                <a:cs typeface="Arial" pitchFamily="34" charset="0"/>
              </a:rPr>
              <a:t>Στο μηχανισμό Τύπου Ι, γίνεται μεταφορά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e 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από το διεγερμένο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P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 προς το Ο</a:t>
            </a:r>
            <a:r>
              <a:rPr lang="el-GR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 με σχηματισμό ελευθέρων ριζών π.χ. </a:t>
            </a:r>
            <a:r>
              <a:rPr lang="el-GR" dirty="0" err="1" smtClean="0">
                <a:latin typeface="Arial" pitchFamily="34" charset="0"/>
                <a:cs typeface="Arial" pitchFamily="34" charset="0"/>
              </a:rPr>
              <a:t>υπεροξειδικές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 ρίζες.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3068960"/>
            <a:ext cx="2433870" cy="936104"/>
          </a:xfrm>
          <a:prstGeom prst="rect">
            <a:avLst/>
          </a:prstGeom>
          <a:solidFill>
            <a:srgbClr val="66FF99"/>
          </a:solidFill>
          <a:ln w="9525">
            <a:solidFill>
              <a:srgbClr val="66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547664" y="116632"/>
            <a:ext cx="56886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rPr>
              <a:t>Ιστορία της </a:t>
            </a:r>
            <a:r>
              <a:rPr lang="el-GR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rPr>
              <a:t>φωτοδυναμικής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rPr>
              <a:t> θεραπείας</a:t>
            </a:r>
            <a:endParaRPr 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6" descr="01640"/>
          <p:cNvPicPr>
            <a:picLocks noChangeAspect="1" noChangeArrowheads="1"/>
          </p:cNvPicPr>
          <p:nvPr/>
        </p:nvPicPr>
        <p:blipFill>
          <a:blip r:embed="rId2" cstate="print"/>
          <a:srcRect t="18001" b="20667"/>
          <a:stretch>
            <a:fillRect/>
          </a:stretch>
        </p:blipFill>
        <p:spPr bwMode="auto">
          <a:xfrm>
            <a:off x="5767536" y="805237"/>
            <a:ext cx="1828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 descr="3189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2927" y="1669333"/>
            <a:ext cx="2395537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- Ορθογώνιο"/>
          <p:cNvSpPr/>
          <p:nvPr/>
        </p:nvSpPr>
        <p:spPr>
          <a:xfrm>
            <a:off x="-396552" y="1114973"/>
            <a:ext cx="6192688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lvl="2" indent="-269875">
              <a:lnSpc>
                <a:spcPct val="80000"/>
              </a:lnSpc>
              <a:spcBef>
                <a:spcPct val="1000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1900</a:t>
            </a: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Η </a:t>
            </a:r>
            <a:r>
              <a:rPr lang="el-GR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ακριδίνη</a:t>
            </a:r>
            <a:r>
              <a:rPr lang="el-GR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εμφανίζει </a:t>
            </a:r>
            <a:r>
              <a:rPr lang="el-GR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φωτο</a:t>
            </a:r>
            <a:r>
              <a:rPr lang="el-GR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-τοξικότητας  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Raab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13" name="12 - Ορθογώνιο"/>
          <p:cNvSpPr/>
          <p:nvPr/>
        </p:nvSpPr>
        <p:spPr>
          <a:xfrm>
            <a:off x="-396552" y="2213922"/>
            <a:ext cx="727280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lvl="2" indent="-269875">
              <a:lnSpc>
                <a:spcPct val="80000"/>
              </a:lnSpc>
              <a:spcBef>
                <a:spcPct val="1000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190</a:t>
            </a:r>
            <a: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Εφαρμογή της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εοσίνης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έναντι του καρκίνου του δέρματος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(von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Tappeiner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13 - Ορθογώνιο"/>
          <p:cNvSpPr/>
          <p:nvPr/>
        </p:nvSpPr>
        <p:spPr>
          <a:xfrm>
            <a:off x="-396552" y="3645024"/>
            <a:ext cx="5904656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lvl="2" indent="-269875">
              <a:lnSpc>
                <a:spcPct val="80000"/>
              </a:lnSpc>
              <a:spcBef>
                <a:spcPct val="1000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190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Φωτο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-τοξικότητα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πορφυρινών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Hausmann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14 - Ορθογώνιο"/>
          <p:cNvSpPr/>
          <p:nvPr/>
        </p:nvSpPr>
        <p:spPr>
          <a:xfrm>
            <a:off x="-396552" y="4339204"/>
            <a:ext cx="7344816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lvl="2" indent="-269875">
              <a:lnSpc>
                <a:spcPct val="80000"/>
              </a:lnSpc>
              <a:spcBef>
                <a:spcPct val="1000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1913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Δοκιμή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φωτοδυναμικής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θεραπείας στο δέρμα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(Mayer-Betz)</a:t>
            </a:r>
            <a:endParaRPr lang="en-US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- Ορθογώνιο"/>
          <p:cNvSpPr/>
          <p:nvPr/>
        </p:nvSpPr>
        <p:spPr>
          <a:xfrm>
            <a:off x="-396552" y="5013176"/>
            <a:ext cx="921702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lvl="2" indent="-269875">
              <a:lnSpc>
                <a:spcPct val="80000"/>
              </a:lnSpc>
              <a:spcBef>
                <a:spcPct val="1000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1924 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Ιστοί εμπλουτισμένοι με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πορφυρίνη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φθορίζουν κατά την ακτινοβόλησή τους με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UV (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Policard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16 - Ορθογώνιο"/>
          <p:cNvSpPr/>
          <p:nvPr/>
        </p:nvSpPr>
        <p:spPr>
          <a:xfrm>
            <a:off x="-396552" y="5805264"/>
            <a:ext cx="921702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lvl="2" indent="-269875">
              <a:lnSpc>
                <a:spcPct val="80000"/>
              </a:lnSpc>
              <a:spcBef>
                <a:spcPct val="1000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Διαφορετική κατακράτηση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πορφυρινών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από υγιείς και άρρωστους ιστούς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Auler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Banzer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HpD"/>
          <p:cNvPicPr>
            <a:picLocks noChangeAspect="1" noChangeArrowheads="1"/>
          </p:cNvPicPr>
          <p:nvPr/>
        </p:nvPicPr>
        <p:blipFill>
          <a:blip r:embed="rId2" cstate="print"/>
          <a:srcRect l="3723" r="63078" b="3644"/>
          <a:stretch>
            <a:fillRect/>
          </a:stretch>
        </p:blipFill>
        <p:spPr bwMode="auto">
          <a:xfrm>
            <a:off x="6822504" y="0"/>
            <a:ext cx="2286000" cy="2209800"/>
          </a:xfrm>
          <a:prstGeom prst="rect">
            <a:avLst/>
          </a:prstGeom>
          <a:noFill/>
        </p:spPr>
      </p:pic>
      <p:sp>
        <p:nvSpPr>
          <p:cNvPr id="6" name="5 - Ορθογώνιο"/>
          <p:cNvSpPr/>
          <p:nvPr/>
        </p:nvSpPr>
        <p:spPr>
          <a:xfrm>
            <a:off x="-324544" y="805237"/>
            <a:ext cx="756084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lvl="2" indent="-269875">
              <a:lnSpc>
                <a:spcPct val="80000"/>
              </a:lnSpc>
              <a:spcBef>
                <a:spcPct val="1000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1948 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Διάγνωση και θεραπεία του καρκίνου με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αιματοπορφυρίνη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και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συμπλόκων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της με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Zn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Figge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- Ορθογώνιο"/>
          <p:cNvSpPr/>
          <p:nvPr/>
        </p:nvSpPr>
        <p:spPr>
          <a:xfrm>
            <a:off x="-324544" y="2394988"/>
            <a:ext cx="7560840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lvl="2" indent="-269875">
              <a:lnSpc>
                <a:spcPct val="80000"/>
              </a:lnSpc>
              <a:spcBef>
                <a:spcPct val="1000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1961 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Ανάπτυξη του παραγώγου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αιματοπορφυρίνης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HpD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(Lipson)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- Ορθογώνιο"/>
          <p:cNvSpPr/>
          <p:nvPr/>
        </p:nvSpPr>
        <p:spPr>
          <a:xfrm>
            <a:off x="-324544" y="3187076"/>
            <a:ext cx="828092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lvl="2" indent="-269875">
              <a:lnSpc>
                <a:spcPct val="80000"/>
              </a:lnSpc>
              <a:spcBef>
                <a:spcPct val="1000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1966 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Πρώτη επιτυχής θεραπεία καρκίνου στήθους με το παράγωγο </a:t>
            </a:r>
            <a:r>
              <a:rPr lang="el-GR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αιματοπορφυρίνης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HpD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(Lipson)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- Ορθογώνιο"/>
          <p:cNvSpPr/>
          <p:nvPr/>
        </p:nvSpPr>
        <p:spPr>
          <a:xfrm>
            <a:off x="-324544" y="4149080"/>
            <a:ext cx="6624736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lvl="2" indent="-269875">
              <a:lnSpc>
                <a:spcPct val="80000"/>
              </a:lnSpc>
              <a:spcBef>
                <a:spcPct val="1000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</a:t>
            </a:r>
            <a: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78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Πρώτες συστηματικές κλινικές μελέτες (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Dougherty)</a:t>
            </a:r>
            <a:endParaRPr lang="en-US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- Ορθογώνιο"/>
          <p:cNvSpPr/>
          <p:nvPr/>
        </p:nvSpPr>
        <p:spPr>
          <a:xfrm>
            <a:off x="-324544" y="5013176"/>
            <a:ext cx="7200800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lvl="2" indent="-269875">
              <a:lnSpc>
                <a:spcPct val="80000"/>
              </a:lnSpc>
              <a:spcBef>
                <a:spcPct val="1000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Σήμερα </a:t>
            </a:r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Θεραπεία μερικών χιλιάδων ασθενών με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HpD</a:t>
            </a:r>
            <a:endParaRPr lang="en-US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HpD"/>
          <p:cNvPicPr>
            <a:picLocks noChangeAspect="1" noChangeArrowheads="1"/>
          </p:cNvPicPr>
          <p:nvPr/>
        </p:nvPicPr>
        <p:blipFill>
          <a:blip r:embed="rId3" cstate="print"/>
          <a:srcRect l="3723" b="3644"/>
          <a:stretch>
            <a:fillRect/>
          </a:stretch>
        </p:blipFill>
        <p:spPr bwMode="auto">
          <a:xfrm>
            <a:off x="534888" y="980728"/>
            <a:ext cx="6629400" cy="2743200"/>
          </a:xfrm>
          <a:prstGeom prst="rect">
            <a:avLst/>
          </a:prstGeom>
          <a:noFill/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491880" y="4869160"/>
            <a:ext cx="5508625" cy="93640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l-G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Αποροφήσεις</a:t>
            </a:r>
            <a:r>
              <a:rPr kumimoji="0" lang="el-G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στα </a:t>
            </a: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405, 505, 525, 565 </a:t>
            </a:r>
            <a:r>
              <a:rPr kumimoji="0" lang="el-G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και </a:t>
            </a: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630 </a:t>
            </a: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nm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l-G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Εκπομπή στα </a:t>
            </a: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635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and</a:t>
            </a: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700 </a:t>
            </a: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nm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l-G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Συσσώρευση</a:t>
            </a:r>
            <a:r>
              <a:rPr kumimoji="0" lang="el-GR" sz="18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σε όγκους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5496" y="1916832"/>
            <a:ext cx="6731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sz="2800" dirty="0" err="1">
                <a:solidFill>
                  <a:srgbClr val="FF3300"/>
                </a:solidFill>
              </a:rPr>
              <a:t>Hp</a:t>
            </a:r>
            <a:endParaRPr lang="de-DE" sz="2800" dirty="0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948264" y="1990581"/>
            <a:ext cx="23762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Αιθέρας </a:t>
            </a:r>
            <a:r>
              <a:rPr lang="el-GR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Διαιματοπορφυρίνης</a:t>
            </a:r>
            <a:endParaRPr lang="en-US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Object 0"/>
          <p:cNvGraphicFramePr>
            <a:graphicFrameLocks noChangeAspect="1"/>
          </p:cNvGraphicFramePr>
          <p:nvPr/>
        </p:nvGraphicFramePr>
        <p:xfrm>
          <a:off x="0" y="4419600"/>
          <a:ext cx="3352800" cy="2438400"/>
        </p:xfrm>
        <a:graphic>
          <a:graphicData uri="http://schemas.openxmlformats.org/presentationml/2006/ole">
            <p:oleObj spid="_x0000_s6146" r:id="rId4" imgW="3475021" imgH="2286198" progId="">
              <p:embed/>
            </p:oleObj>
          </a:graphicData>
        </a:graphic>
      </p:graphicFrame>
      <p:sp>
        <p:nvSpPr>
          <p:cNvPr id="11" name="10 - Ορθογώνιο"/>
          <p:cNvSpPr/>
          <p:nvPr/>
        </p:nvSpPr>
        <p:spPr>
          <a:xfrm>
            <a:off x="1619672" y="116632"/>
            <a:ext cx="5904656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l-GR" sz="24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Φωτοευαισθητοποιητές</a:t>
            </a:r>
            <a:r>
              <a:rPr lang="el-G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Πρώτης Γενιάς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2" name="11 - Ορθογώνιο"/>
          <p:cNvSpPr/>
          <p:nvPr/>
        </p:nvSpPr>
        <p:spPr>
          <a:xfrm>
            <a:off x="1331640" y="652626"/>
            <a:ext cx="65527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Ολιγομερή παράγωγα </a:t>
            </a:r>
            <a:r>
              <a:rPr lang="en-US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HpD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της </a:t>
            </a:r>
            <a:r>
              <a:rPr lang="el-GR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Αιματοπορφυρίνης</a:t>
            </a:r>
            <a:r>
              <a:rPr lang="el-G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(Hp)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 animBg="1"/>
      <p:bldP spid="12" grpId="0"/>
    </p:bld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1162</Words>
  <Application>Microsoft Office PowerPoint</Application>
  <PresentationFormat>Προβολή στην οθόνη (4:3)</PresentationFormat>
  <Paragraphs>203</Paragraphs>
  <Slides>33</Slides>
  <Notes>1</Notes>
  <HiddenSlides>0</HiddenSlides>
  <MMClips>0</MMClips>
  <ScaleCrop>false</ScaleCrop>
  <HeadingPairs>
    <vt:vector size="6" baseType="variant">
      <vt:variant>
        <vt:lpstr>Θέμα</vt:lpstr>
      </vt:variant>
      <vt:variant>
        <vt:i4>1</vt:i4>
      </vt:variant>
      <vt:variant>
        <vt:lpstr>Ενσωματωμένοι διακομιστές OLE</vt:lpstr>
      </vt:variant>
      <vt:variant>
        <vt:i4>1</vt:i4>
      </vt:variant>
      <vt:variant>
        <vt:lpstr>Τίτλοι διαφανειών</vt:lpstr>
      </vt:variant>
      <vt:variant>
        <vt:i4>33</vt:i4>
      </vt:variant>
    </vt:vector>
  </HeadingPairs>
  <TitlesOfParts>
    <vt:vector size="35" baseType="lpstr">
      <vt:lpstr>Θέμα του Office</vt:lpstr>
      <vt:lpstr>Έγγραφο του Microsoft Office Word 97 - 2003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Photophysics (Jablonski)</vt:lpstr>
      <vt:lpstr>What is 1O2? </vt:lpstr>
      <vt:lpstr>Photochemistry</vt:lpstr>
      <vt:lpstr>Η HpD συσσωρεύεται κατά προτίμηση στις μεμβράνες </vt:lpstr>
      <vt:lpstr>Αντιδράσεις του 1O2 και των ROS με βιομόρια</vt:lpstr>
      <vt:lpstr>Διαφάνεια 15</vt:lpstr>
      <vt:lpstr>Πλεονεκτήματα και μειονεκτήματα φωτοευαισθητοποιητών 1ης γενιάς</vt:lpstr>
      <vt:lpstr>Το παράδειγμα της φωτοδυναμική θεραπείας με HpD</vt:lpstr>
      <vt:lpstr>Διαφάνεια 18</vt:lpstr>
      <vt:lpstr>Διαφάνεια 19</vt:lpstr>
      <vt:lpstr>Φωτοευαισθητοποιητές 2ης γενιάς:  - μακρά μήκη κύματος απορρόφησης με μεγάλους συντελεστές απορρόφησης - εκλεκτική συσσώρευση στους όγκους</vt:lpstr>
      <vt:lpstr>Φωτοευαισθητοποιητές 3ης γενιάς (εκλεκτική συσσώρευση)</vt:lpstr>
      <vt:lpstr>Διαφάνεια 22</vt:lpstr>
      <vt:lpstr>Διαφάνεια 23</vt:lpstr>
      <vt:lpstr>Διαφάνεια 24</vt:lpstr>
      <vt:lpstr>Διαφάνεια 25</vt:lpstr>
      <vt:lpstr>Διαφάνεια 26</vt:lpstr>
      <vt:lpstr>Διαφάνεια 27</vt:lpstr>
      <vt:lpstr>Διαφάνεια 28</vt:lpstr>
      <vt:lpstr>Διαφάνεια 29</vt:lpstr>
      <vt:lpstr>Διαφάνεια 30</vt:lpstr>
      <vt:lpstr>Διαφάνεια 31</vt:lpstr>
      <vt:lpstr>Διαφάνεια 32</vt:lpstr>
      <vt:lpstr>Διαφάνεια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THANOS</dc:creator>
  <cp:lastModifiedBy>THANOS</cp:lastModifiedBy>
  <cp:revision>57</cp:revision>
  <dcterms:created xsi:type="dcterms:W3CDTF">2017-05-19T13:30:40Z</dcterms:created>
  <dcterms:modified xsi:type="dcterms:W3CDTF">2017-05-22T15:38:03Z</dcterms:modified>
</cp:coreProperties>
</file>